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0" r:id="rId7"/>
    <p:sldId id="281" r:id="rId8"/>
    <p:sldId id="258" r:id="rId9"/>
    <p:sldId id="278" r:id="rId10"/>
    <p:sldId id="276" r:id="rId11"/>
    <p:sldId id="277" r:id="rId12"/>
    <p:sldId id="262" r:id="rId13"/>
    <p:sldId id="263" r:id="rId14"/>
    <p:sldId id="271" r:id="rId15"/>
    <p:sldId id="275" r:id="rId16"/>
    <p:sldId id="273" r:id="rId17"/>
    <p:sldId id="272" r:id="rId18"/>
    <p:sldId id="264" r:id="rId19"/>
    <p:sldId id="279" r:id="rId20"/>
    <p:sldId id="270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na" panose="00000500000000000000" pitchFamily="2" charset="-34"/>
      <p:regular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422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gif"/><Relationship Id="rId4" Type="http://schemas.openxmlformats.org/officeDocument/2006/relationships/image" Target="../media/image5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svg"/><Relationship Id="rId3" Type="http://schemas.openxmlformats.org/officeDocument/2006/relationships/image" Target="../media/image59.svg"/><Relationship Id="rId7" Type="http://schemas.openxmlformats.org/officeDocument/2006/relationships/image" Target="../media/image94.svg"/><Relationship Id="rId12" Type="http://schemas.openxmlformats.org/officeDocument/2006/relationships/image" Target="../media/image9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Relationship Id="rId1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sv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32" Type="http://schemas.openxmlformats.org/officeDocument/2006/relationships/image" Target="../media/image32.sv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36" Type="http://schemas.openxmlformats.org/officeDocument/2006/relationships/image" Target="../media/image36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svg"/><Relationship Id="rId3" Type="http://schemas.openxmlformats.org/officeDocument/2006/relationships/image" Target="../media/image45.svg"/><Relationship Id="rId7" Type="http://schemas.openxmlformats.org/officeDocument/2006/relationships/image" Target="../media/image53.svg"/><Relationship Id="rId12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1.svg"/><Relationship Id="rId5" Type="http://schemas.openxmlformats.org/officeDocument/2006/relationships/image" Target="../media/image47.svg"/><Relationship Id="rId15" Type="http://schemas.openxmlformats.org/officeDocument/2006/relationships/image" Target="../media/image59.sv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5.sv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sv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40910" y="-2556686"/>
            <a:ext cx="3952556" cy="16029749"/>
            <a:chOff x="0" y="0"/>
            <a:chExt cx="104100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002" cy="4221827"/>
            </a:xfrm>
            <a:custGeom>
              <a:avLst/>
              <a:gdLst/>
              <a:ahLst/>
              <a:cxnLst/>
              <a:rect l="l" t="t" r="r" b="b"/>
              <a:pathLst>
                <a:path w="1041002" h="4221827">
                  <a:moveTo>
                    <a:pt x="0" y="0"/>
                  </a:moveTo>
                  <a:lnTo>
                    <a:pt x="1041002" y="0"/>
                  </a:lnTo>
                  <a:lnTo>
                    <a:pt x="104100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00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19477975" y="-7285016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40506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30906" r="-30906"/>
              </a:stretch>
            </a:blip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2459526" y="3070359"/>
            <a:ext cx="8660728" cy="649292"/>
            <a:chOff x="0" y="0"/>
            <a:chExt cx="4666826" cy="3498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66826" cy="349871"/>
            </a:xfrm>
            <a:custGeom>
              <a:avLst/>
              <a:gdLst/>
              <a:ahLst/>
              <a:cxnLst/>
              <a:rect l="l" t="t" r="r" b="b"/>
              <a:pathLst>
                <a:path w="4666826" h="349871">
                  <a:moveTo>
                    <a:pt x="203200" y="0"/>
                  </a:moveTo>
                  <a:lnTo>
                    <a:pt x="4666826" y="0"/>
                  </a:lnTo>
                  <a:lnTo>
                    <a:pt x="4463626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4463626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09601" y="4484367"/>
            <a:ext cx="952499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a" panose="00000500000000000000" pitchFamily="2" charset="-34"/>
                <a:cs typeface="Lana" panose="00000500000000000000" pitchFamily="2" charset="-34"/>
              </a:rPr>
              <a:t>ขั้นตอนการลงนามในเอกสาร</a:t>
            </a:r>
          </a:p>
          <a:p>
            <a:pPr algn="l"/>
            <a:r>
              <a:rPr lang="th-TH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a" panose="00000500000000000000" pitchFamily="2" charset="-34"/>
                <a:cs typeface="Lana" panose="00000500000000000000" pitchFamily="2" charset="-34"/>
              </a:rPr>
              <a:t>การเบิกจ่ายเงิน</a:t>
            </a:r>
          </a:p>
          <a:p>
            <a:pPr algn="l"/>
            <a:r>
              <a:rPr lang="th-TH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a" panose="00000500000000000000" pitchFamily="2" charset="-34"/>
                <a:cs typeface="Lana" panose="00000500000000000000" pitchFamily="2" charset="-34"/>
              </a:rPr>
              <a:t>และจัดซื้อจัดจ้าง</a:t>
            </a:r>
            <a:endParaRPr lang="en-US" sz="11800" dirty="0">
              <a:solidFill>
                <a:srgbClr val="431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na" panose="00000500000000000000" pitchFamily="2" charset="-34"/>
              <a:ea typeface="Poppins 2 Semi-Bold"/>
              <a:cs typeface="Lana" panose="00000500000000000000" pitchFamily="2" charset="-34"/>
              <a:sym typeface="Poppins 2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12542" y="3277483"/>
            <a:ext cx="5170700" cy="50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4500" b="1" dirty="0">
                <a:solidFill>
                  <a:srgbClr val="FFFFFF"/>
                </a:solidFill>
                <a:latin typeface="Lana" panose="00000500000000000000" pitchFamily="2" charset="-34"/>
                <a:ea typeface="Poppins 1 Semi-Bold"/>
                <a:cs typeface="Lana" panose="00000500000000000000" pitchFamily="2" charset="-34"/>
                <a:sym typeface="Poppins 1 Semi-Bold"/>
              </a:rPr>
              <a:t>Fin Café </a:t>
            </a:r>
            <a:r>
              <a:rPr lang="th-TH" sz="4500" b="1" dirty="0">
                <a:solidFill>
                  <a:srgbClr val="FFFFFF"/>
                </a:solidFill>
                <a:latin typeface="Lana" panose="00000500000000000000" pitchFamily="2" charset="-34"/>
                <a:ea typeface="Poppins 1 Semi-Bold"/>
                <a:cs typeface="Lana" panose="00000500000000000000" pitchFamily="2" charset="-34"/>
                <a:sym typeface="Poppins 1 Semi-Bold"/>
              </a:rPr>
              <a:t>ครั้งที่ 16</a:t>
            </a:r>
            <a:endParaRPr lang="en-US" sz="4500" b="1" dirty="0">
              <a:solidFill>
                <a:srgbClr val="FFFFFF"/>
              </a:solidFill>
              <a:latin typeface="Lana" panose="00000500000000000000" pitchFamily="2" charset="-34"/>
              <a:ea typeface="Poppins 1 Semi-Bold"/>
              <a:cs typeface="Lana" panose="00000500000000000000" pitchFamily="2" charset="-34"/>
              <a:sym typeface="Poppins 1 Sem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dient Wave Illustration"/>
          <p:cNvSpPr/>
          <p:nvPr/>
        </p:nvSpPr>
        <p:spPr>
          <a:xfrm rot="-1765158">
            <a:off x="-6933319" y="-2878829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 descr="Gradient Wave Illustration"/>
          <p:cNvSpPr/>
          <p:nvPr/>
        </p:nvSpPr>
        <p:spPr>
          <a:xfrm rot="-1149059">
            <a:off x="-734105" y="5860975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 descr="Hexagon Business Coner"/>
          <p:cNvSpPr/>
          <p:nvPr/>
        </p:nvSpPr>
        <p:spPr>
          <a:xfrm flipV="1">
            <a:off x="-840600" y="-1629926"/>
            <a:ext cx="4199136" cy="5087292"/>
          </a:xfrm>
          <a:custGeom>
            <a:avLst/>
            <a:gdLst/>
            <a:ahLst/>
            <a:cxnLst/>
            <a:rect l="l" t="t" r="r" b="b"/>
            <a:pathLst>
              <a:path w="4199136" h="5087292">
                <a:moveTo>
                  <a:pt x="0" y="5087292"/>
                </a:moveTo>
                <a:lnTo>
                  <a:pt x="4199136" y="5087292"/>
                </a:lnTo>
                <a:lnTo>
                  <a:pt x="4199136" y="0"/>
                </a:lnTo>
                <a:lnTo>
                  <a:pt x="0" y="0"/>
                </a:lnTo>
                <a:lnTo>
                  <a:pt x="0" y="50872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8" name="Freeform 8" descr="Hexagon Business Coner"/>
          <p:cNvSpPr/>
          <p:nvPr/>
        </p:nvSpPr>
        <p:spPr>
          <a:xfrm flipH="1" flipV="1">
            <a:off x="14825305" y="-1556792"/>
            <a:ext cx="4199136" cy="5087292"/>
          </a:xfrm>
          <a:custGeom>
            <a:avLst/>
            <a:gdLst/>
            <a:ahLst/>
            <a:cxnLst/>
            <a:rect l="l" t="t" r="r" b="b"/>
            <a:pathLst>
              <a:path w="4199136" h="5087292">
                <a:moveTo>
                  <a:pt x="4199136" y="5087292"/>
                </a:moveTo>
                <a:lnTo>
                  <a:pt x="0" y="5087292"/>
                </a:lnTo>
                <a:lnTo>
                  <a:pt x="0" y="0"/>
                </a:lnTo>
                <a:lnTo>
                  <a:pt x="4199136" y="0"/>
                </a:lnTo>
                <a:lnTo>
                  <a:pt x="4199136" y="50872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267412" y="2694120"/>
            <a:ext cx="3114903" cy="5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ใบสั่งซื้อสั่งจ้าง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8C3C355-7D90-E797-DD15-777796CD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7" y="2464557"/>
            <a:ext cx="17146905" cy="650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1FCA83B-F273-1A5A-7EC2-F578E3CAF0AF}"/>
              </a:ext>
            </a:extLst>
          </p:cNvPr>
          <p:cNvSpPr txBox="1"/>
          <p:nvPr/>
        </p:nvSpPr>
        <p:spPr>
          <a:xfrm>
            <a:off x="4382407" y="621944"/>
            <a:ext cx="9346594" cy="66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th-TH" sz="6000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การสร้างเส้นทางการลงนาม </a:t>
            </a:r>
            <a:r>
              <a:rPr lang="en-US" sz="6000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Smart Office</a:t>
            </a:r>
          </a:p>
        </p:txBody>
      </p:sp>
    </p:spTree>
    <p:extLst>
      <p:ext uri="{BB962C8B-B14F-4D97-AF65-F5344CB8AC3E}">
        <p14:creationId xmlns:p14="http://schemas.microsoft.com/office/powerpoint/2010/main" val="154998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dient Wave Illustration"/>
          <p:cNvSpPr/>
          <p:nvPr/>
        </p:nvSpPr>
        <p:spPr>
          <a:xfrm rot="-1765158">
            <a:off x="-6933319" y="-2878829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 descr="Gradient Wave Illustration"/>
          <p:cNvSpPr/>
          <p:nvPr/>
        </p:nvSpPr>
        <p:spPr>
          <a:xfrm rot="-1149059">
            <a:off x="-734105" y="5860975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 descr="Hexagon Business Coner"/>
          <p:cNvSpPr/>
          <p:nvPr/>
        </p:nvSpPr>
        <p:spPr>
          <a:xfrm flipV="1">
            <a:off x="-840600" y="-1629926"/>
            <a:ext cx="4199136" cy="5087292"/>
          </a:xfrm>
          <a:custGeom>
            <a:avLst/>
            <a:gdLst/>
            <a:ahLst/>
            <a:cxnLst/>
            <a:rect l="l" t="t" r="r" b="b"/>
            <a:pathLst>
              <a:path w="4199136" h="5087292">
                <a:moveTo>
                  <a:pt x="0" y="5087292"/>
                </a:moveTo>
                <a:lnTo>
                  <a:pt x="4199136" y="5087292"/>
                </a:lnTo>
                <a:lnTo>
                  <a:pt x="4199136" y="0"/>
                </a:lnTo>
                <a:lnTo>
                  <a:pt x="0" y="0"/>
                </a:lnTo>
                <a:lnTo>
                  <a:pt x="0" y="50872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8" name="Freeform 8" descr="Hexagon Business Coner"/>
          <p:cNvSpPr/>
          <p:nvPr/>
        </p:nvSpPr>
        <p:spPr>
          <a:xfrm flipH="1" flipV="1">
            <a:off x="14825305" y="-1556792"/>
            <a:ext cx="4199136" cy="5087292"/>
          </a:xfrm>
          <a:custGeom>
            <a:avLst/>
            <a:gdLst/>
            <a:ahLst/>
            <a:cxnLst/>
            <a:rect l="l" t="t" r="r" b="b"/>
            <a:pathLst>
              <a:path w="4199136" h="5087292">
                <a:moveTo>
                  <a:pt x="4199136" y="5087292"/>
                </a:moveTo>
                <a:lnTo>
                  <a:pt x="0" y="5087292"/>
                </a:lnTo>
                <a:lnTo>
                  <a:pt x="0" y="0"/>
                </a:lnTo>
                <a:lnTo>
                  <a:pt x="4199136" y="0"/>
                </a:lnTo>
                <a:lnTo>
                  <a:pt x="4199136" y="50872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267412" y="2694120"/>
            <a:ext cx="3114903" cy="5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ใบสั่งซื้อสั่งจ้าง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1380D434-414A-C410-D32D-2E673C0F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5" y="1964657"/>
            <a:ext cx="17221200" cy="797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30DDE358-B4F7-B293-CF0B-6FB8A9E5A461}"/>
              </a:ext>
            </a:extLst>
          </p:cNvPr>
          <p:cNvSpPr txBox="1"/>
          <p:nvPr/>
        </p:nvSpPr>
        <p:spPr>
          <a:xfrm>
            <a:off x="4382407" y="621944"/>
            <a:ext cx="9346594" cy="66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th-TH" sz="6000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การสร้างเส้นทางการลงนาม </a:t>
            </a:r>
            <a:r>
              <a:rPr lang="en-US" sz="6000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Smart Office</a:t>
            </a:r>
          </a:p>
        </p:txBody>
      </p:sp>
    </p:spTree>
    <p:extLst>
      <p:ext uri="{BB962C8B-B14F-4D97-AF65-F5344CB8AC3E}">
        <p14:creationId xmlns:p14="http://schemas.microsoft.com/office/powerpoint/2010/main" val="200149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2"/>
          <p:cNvSpPr/>
          <p:nvPr/>
        </p:nvSpPr>
        <p:spPr>
          <a:xfrm>
            <a:off x="5897880" y="10220473"/>
            <a:ext cx="6492240" cy="0"/>
          </a:xfrm>
          <a:prstGeom prst="line">
            <a:avLst/>
          </a:prstGeom>
          <a:ln w="123825" cap="rnd">
            <a:solidFill>
              <a:srgbClr val="43109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28800" y="399775"/>
            <a:ext cx="9346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การลงนามอิเล็กทรอนิกส์ผ่าน </a:t>
            </a:r>
            <a:r>
              <a:rPr lang="en-US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CMU e-sign</a:t>
            </a:r>
          </a:p>
        </p:txBody>
      </p:sp>
      <p:grpSp>
        <p:nvGrpSpPr>
          <p:cNvPr id="28" name="Group 28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343401" y="5773007"/>
            <a:ext cx="4668006" cy="36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z="4000" b="1" spc="-69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https://esign.scmc.cmu.ac.th/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59025" y="6627888"/>
            <a:ext cx="3827620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59"/>
              </a:lnSpc>
            </a:pPr>
            <a:r>
              <a:rPr lang="en-US" sz="4000" b="1" dirty="0">
                <a:solidFill>
                  <a:srgbClr val="000000"/>
                </a:solidFill>
                <a:latin typeface="Lana" panose="00000500000000000000" pitchFamily="2" charset="-34"/>
                <a:ea typeface="Poppins 1"/>
                <a:cs typeface="Lana" panose="00000500000000000000" pitchFamily="2" charset="-34"/>
                <a:sym typeface="Poppins 1"/>
              </a:rPr>
              <a:t>Login </a:t>
            </a:r>
            <a:r>
              <a:rPr lang="th-TH" sz="4000" b="1" dirty="0">
                <a:solidFill>
                  <a:srgbClr val="000000"/>
                </a:solidFill>
                <a:latin typeface="Lana" panose="00000500000000000000" pitchFamily="2" charset="-34"/>
                <a:ea typeface="Poppins 1"/>
                <a:cs typeface="Lana" panose="00000500000000000000" pitchFamily="2" charset="-34"/>
                <a:sym typeface="Poppins 1"/>
              </a:rPr>
              <a:t>ด้วย </a:t>
            </a:r>
            <a:r>
              <a:rPr lang="en-US" sz="4000" b="1" dirty="0">
                <a:solidFill>
                  <a:srgbClr val="000000"/>
                </a:solidFill>
                <a:latin typeface="Lana" panose="00000500000000000000" pitchFamily="2" charset="-34"/>
                <a:ea typeface="Poppins 1"/>
                <a:cs typeface="Lana" panose="00000500000000000000" pitchFamily="2" charset="-34"/>
                <a:sym typeface="Poppins 1"/>
              </a:rPr>
              <a:t>CMU mail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547475-7683-444A-A976-6B0DB35D3E24}"/>
              </a:ext>
            </a:extLst>
          </p:cNvPr>
          <p:cNvGrpSpPr/>
          <p:nvPr/>
        </p:nvGrpSpPr>
        <p:grpSpPr>
          <a:xfrm>
            <a:off x="4880954" y="2593324"/>
            <a:ext cx="3817993" cy="2795855"/>
            <a:chOff x="990600" y="2400300"/>
            <a:chExt cx="3817993" cy="2795855"/>
          </a:xfrm>
        </p:grpSpPr>
        <p:grpSp>
          <p:nvGrpSpPr>
            <p:cNvPr id="2" name="Group 2"/>
            <p:cNvGrpSpPr/>
            <p:nvPr/>
          </p:nvGrpSpPr>
          <p:grpSpPr>
            <a:xfrm>
              <a:off x="990600" y="2400300"/>
              <a:ext cx="3817993" cy="2795855"/>
              <a:chOff x="0" y="0"/>
              <a:chExt cx="812800" cy="6985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1048D">
                      <a:alpha val="100000"/>
                    </a:srgbClr>
                  </a:gs>
                  <a:gs pos="50000">
                    <a:srgbClr val="054CC4">
                      <a:alpha val="100000"/>
                    </a:srgbClr>
                  </a:gs>
                  <a:gs pos="100000">
                    <a:srgbClr val="C405B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th-TH">
                  <a:latin typeface="Lana" panose="00000500000000000000" pitchFamily="2" charset="-34"/>
                  <a:cs typeface="Lana" panose="00000500000000000000" pitchFamily="2" charset="-34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Lana" panose="00000500000000000000" pitchFamily="2" charset="-34"/>
                  <a:cs typeface="Lana" panose="00000500000000000000" pitchFamily="2" charset="-3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97D6B1F-CC64-4266-8D89-2D9CBBB8F085}"/>
                </a:ext>
              </a:extLst>
            </p:cNvPr>
            <p:cNvGrpSpPr/>
            <p:nvPr/>
          </p:nvGrpSpPr>
          <p:grpSpPr>
            <a:xfrm>
              <a:off x="1250882" y="2620374"/>
              <a:ext cx="3311099" cy="2401276"/>
              <a:chOff x="1718251" y="2593324"/>
              <a:chExt cx="3311099" cy="240127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18251" y="2593324"/>
                <a:ext cx="3311099" cy="2401276"/>
              </a:xfrm>
              <a:custGeom>
                <a:avLst/>
                <a:gdLst/>
                <a:ahLst/>
                <a:cxnLst/>
                <a:rect l="l" t="t" r="r" b="b"/>
                <a:pathLst>
                  <a:path w="2140812" h="1854479">
                    <a:moveTo>
                      <a:pt x="0" y="0"/>
                    </a:moveTo>
                    <a:lnTo>
                      <a:pt x="2140812" y="0"/>
                    </a:lnTo>
                    <a:lnTo>
                      <a:pt x="2140812" y="1854478"/>
                    </a:lnTo>
                    <a:lnTo>
                      <a:pt x="0" y="18544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th-TH">
                  <a:latin typeface="Lana" panose="00000500000000000000" pitchFamily="2" charset="-34"/>
                  <a:cs typeface="Lana" panose="00000500000000000000" pitchFamily="2" charset="-34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0F55ABF-1E55-4696-93CD-13531150A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3502" y="2864893"/>
                <a:ext cx="2085665" cy="1858138"/>
              </a:xfrm>
              <a:prstGeom prst="rect">
                <a:avLst/>
              </a:prstGeom>
            </p:spPr>
          </p:pic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39BA1C2-4B46-4151-B9C1-755B51DFA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407" y="1474483"/>
            <a:ext cx="3586800" cy="797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D44EEF1-E4CD-4EBE-8B7F-2C45F0B3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639" y="3747892"/>
            <a:ext cx="12365184" cy="279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CFDE763-3EF7-43A3-8BB1-A34BEDE2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89" y="6950427"/>
            <a:ext cx="12384234" cy="301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CF235CC-2EBF-4EDC-B019-F875323E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589" y="461221"/>
            <a:ext cx="12384234" cy="288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FF2A32-BB33-4E11-B53E-D4CC83196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54" y="605071"/>
            <a:ext cx="3349004" cy="8383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2"/>
          <p:cNvSpPr/>
          <p:nvPr/>
        </p:nvSpPr>
        <p:spPr>
          <a:xfrm>
            <a:off x="5897880" y="10220473"/>
            <a:ext cx="6492240" cy="0"/>
          </a:xfrm>
          <a:prstGeom prst="line">
            <a:avLst/>
          </a:prstGeom>
          <a:ln w="123825" cap="rnd">
            <a:solidFill>
              <a:srgbClr val="43109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0466" y="471841"/>
            <a:ext cx="9346594" cy="663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th-TH" sz="4499" b="1" spc="-134" dirty="0" err="1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อัปโห</a:t>
            </a:r>
            <a:r>
              <a:rPr lang="th-TH" sz="4499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ลดเอกสาร </a:t>
            </a:r>
            <a:r>
              <a:rPr lang="en-US" sz="4499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file PDF </a:t>
            </a:r>
            <a:r>
              <a:rPr lang="th-TH" sz="4499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เท่านั้น</a:t>
            </a:r>
            <a:endParaRPr lang="en-US" sz="4499" b="1" spc="-134" dirty="0">
              <a:solidFill>
                <a:srgbClr val="000000"/>
              </a:solidFill>
              <a:latin typeface="Lana" panose="00000500000000000000" pitchFamily="2" charset="-34"/>
              <a:ea typeface="Poppins 1 Bold"/>
              <a:cs typeface="Lana" panose="00000500000000000000" pitchFamily="2" charset="-34"/>
              <a:sym typeface="Poppins 1 Bold"/>
            </a:endParaRPr>
          </a:p>
        </p:txBody>
      </p:sp>
      <p:grpSp>
        <p:nvGrpSpPr>
          <p:cNvPr id="28" name="Group 28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39BA1C2-4B46-4151-B9C1-755B51DF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57" y="1580624"/>
            <a:ext cx="3586800" cy="79731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FF5571A-B132-4D99-A5C4-726BA9AC7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25" y="1580624"/>
            <a:ext cx="7784097" cy="779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64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2"/>
          <p:cNvSpPr/>
          <p:nvPr/>
        </p:nvSpPr>
        <p:spPr>
          <a:xfrm>
            <a:off x="5897880" y="10220473"/>
            <a:ext cx="6492240" cy="0"/>
          </a:xfrm>
          <a:prstGeom prst="line">
            <a:avLst/>
          </a:prstGeom>
          <a:ln w="123825" cap="rnd">
            <a:solidFill>
              <a:srgbClr val="43109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3" name="TextBox 23"/>
          <p:cNvSpPr txBox="1"/>
          <p:nvPr/>
        </p:nvSpPr>
        <p:spPr>
          <a:xfrm>
            <a:off x="440466" y="471841"/>
            <a:ext cx="9346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th-TH" sz="4499" b="1" spc="-134" dirty="0" err="1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อัปโห</a:t>
            </a:r>
            <a:r>
              <a:rPr lang="th-TH" sz="4499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ลดเอกสาร </a:t>
            </a:r>
            <a:r>
              <a:rPr lang="en-US" sz="4499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file PDF </a:t>
            </a:r>
            <a:r>
              <a:rPr lang="th-TH" sz="4499" b="1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เท่านั้น</a:t>
            </a:r>
            <a:endParaRPr lang="en-US" sz="4499" b="1" spc="-134" dirty="0">
              <a:solidFill>
                <a:srgbClr val="000000"/>
              </a:solidFill>
              <a:latin typeface="Lana" panose="00000500000000000000" pitchFamily="2" charset="-34"/>
              <a:ea typeface="Poppins 1 Bold"/>
              <a:cs typeface="Lana" panose="00000500000000000000" pitchFamily="2" charset="-34"/>
              <a:sym typeface="Poppins 1 Bold"/>
            </a:endParaRPr>
          </a:p>
        </p:txBody>
      </p:sp>
      <p:grpSp>
        <p:nvGrpSpPr>
          <p:cNvPr id="28" name="Group 28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44B222-5B0F-4AE5-B09E-6153A9C8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90" y="1362381"/>
            <a:ext cx="12203113" cy="443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5878A-E152-4E07-BD38-2587917A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57" y="1667447"/>
            <a:ext cx="3454176" cy="7331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B9FF-7A78-49C1-810D-750AC756E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430" y="6034843"/>
            <a:ext cx="12183374" cy="390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740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2"/>
          <p:cNvSpPr/>
          <p:nvPr/>
        </p:nvSpPr>
        <p:spPr>
          <a:xfrm>
            <a:off x="5897880" y="10220473"/>
            <a:ext cx="6492240" cy="0"/>
          </a:xfrm>
          <a:prstGeom prst="line">
            <a:avLst/>
          </a:prstGeom>
          <a:ln w="123825" cap="rnd">
            <a:solidFill>
              <a:srgbClr val="43109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3" name="TextBox 23"/>
          <p:cNvSpPr txBox="1"/>
          <p:nvPr/>
        </p:nvSpPr>
        <p:spPr>
          <a:xfrm>
            <a:off x="440466" y="471841"/>
            <a:ext cx="9346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th-TH" sz="4499" spc="-134" dirty="0" err="1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อัปโห</a:t>
            </a: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ลดเอกสาร </a:t>
            </a:r>
            <a:r>
              <a:rPr lang="en-US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file PDF </a:t>
            </a: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เท่านั้น</a:t>
            </a:r>
            <a:endParaRPr lang="en-US" sz="4499" spc="-134" dirty="0">
              <a:solidFill>
                <a:srgbClr val="000000"/>
              </a:solidFill>
              <a:latin typeface="Lana" panose="00000500000000000000" pitchFamily="2" charset="-34"/>
              <a:ea typeface="Poppins 1 Bold"/>
              <a:cs typeface="Lana" panose="00000500000000000000" pitchFamily="2" charset="-34"/>
              <a:sym typeface="Poppins 1 Bold"/>
            </a:endParaRPr>
          </a:p>
        </p:txBody>
      </p:sp>
      <p:grpSp>
        <p:nvGrpSpPr>
          <p:cNvPr id="28" name="Group 28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0F5935-E777-4026-82C6-3AC568540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3490"/>
          <a:stretch/>
        </p:blipFill>
        <p:spPr>
          <a:xfrm>
            <a:off x="6456948" y="1972167"/>
            <a:ext cx="10736173" cy="6342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2CE976-91D3-4B2B-A123-2E66F4D5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57" y="1667447"/>
            <a:ext cx="3454176" cy="77432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B8221E-9FAA-44F2-8DCF-7D306276DE7D}"/>
              </a:ext>
            </a:extLst>
          </p:cNvPr>
          <p:cNvSpPr/>
          <p:nvPr/>
        </p:nvSpPr>
        <p:spPr>
          <a:xfrm>
            <a:off x="9787060" y="3222858"/>
            <a:ext cx="2938340" cy="123484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8250FD-FA7F-4035-965B-C3992B216928}"/>
              </a:ext>
            </a:extLst>
          </p:cNvPr>
          <p:cNvSpPr/>
          <p:nvPr/>
        </p:nvSpPr>
        <p:spPr>
          <a:xfrm>
            <a:off x="14020800" y="2476500"/>
            <a:ext cx="1581820" cy="95935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42C6613D-3F15-45EC-9E0D-8408DF56F9AB}"/>
              </a:ext>
            </a:extLst>
          </p:cNvPr>
          <p:cNvSpPr txBox="1"/>
          <p:nvPr/>
        </p:nvSpPr>
        <p:spPr>
          <a:xfrm>
            <a:off x="8867660" y="395439"/>
            <a:ext cx="9346594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เลือกลงนามได้ 2 แบบ</a:t>
            </a:r>
          </a:p>
          <a:p>
            <a:pPr>
              <a:lnSpc>
                <a:spcPts val="5084"/>
              </a:lnSpc>
            </a:pP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Wingdings 2" panose="05020102010507070707" pitchFamily="18" charset="2"/>
              </a:rPr>
              <a:t></a:t>
            </a: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ใส่ลายเซ็น</a:t>
            </a:r>
          </a:p>
          <a:p>
            <a:pPr>
              <a:lnSpc>
                <a:spcPts val="5084"/>
              </a:lnSpc>
            </a:pPr>
            <a:r>
              <a:rPr lang="th-TH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Wingdings 2" panose="05020102010507070707" pitchFamily="18" charset="2"/>
              </a:rPr>
              <a:t></a:t>
            </a:r>
            <a:r>
              <a:rPr lang="en-US" sz="4499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Invisible Signature </a:t>
            </a:r>
            <a:r>
              <a:rPr lang="en-US" sz="2800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(</a:t>
            </a:r>
            <a:r>
              <a:rPr lang="th-TH" sz="2800" spc="-134" dirty="0">
                <a:solidFill>
                  <a:srgbClr val="000000"/>
                </a:solidFill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ไม่ปรากฏลายเซ็นในเอกสาร)</a:t>
            </a:r>
            <a:endParaRPr lang="th-TH" sz="4499" spc="-134" dirty="0">
              <a:solidFill>
                <a:srgbClr val="000000"/>
              </a:solidFill>
              <a:latin typeface="Lana" panose="00000500000000000000" pitchFamily="2" charset="-34"/>
              <a:ea typeface="Poppins 1 Bold"/>
              <a:cs typeface="Lana" panose="00000500000000000000" pitchFamily="2" charset="-34"/>
              <a:sym typeface="Poppins 1 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292480-A979-443F-9BFC-29EF8B62003F}"/>
              </a:ext>
            </a:extLst>
          </p:cNvPr>
          <p:cNvSpPr txBox="1"/>
          <p:nvPr/>
        </p:nvSpPr>
        <p:spPr>
          <a:xfrm>
            <a:off x="13868400" y="2381403"/>
            <a:ext cx="14201774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84"/>
              </a:lnSpc>
            </a:pPr>
            <a:r>
              <a:rPr lang="th-TH" sz="4800" b="1" spc="-134">
                <a:solidFill>
                  <a:srgbClr val="000000"/>
                </a:solidFill>
                <a:latin typeface="TH SarabunPSK" panose="020B0500040200020003" pitchFamily="34" charset="-34"/>
                <a:ea typeface="Poppins 1 Bold"/>
                <a:cs typeface="TH SarabunPSK" panose="020B0500040200020003" pitchFamily="34" charset="-34"/>
                <a:sym typeface="Wingdings 2" panose="05020102010507070707" pitchFamily="18" charset="2"/>
              </a:rPr>
              <a:t></a:t>
            </a:r>
            <a:endParaRPr lang="th-TH" sz="4800" b="1" spc="-134" dirty="0">
              <a:solidFill>
                <a:srgbClr val="000000"/>
              </a:solidFill>
              <a:latin typeface="TH SarabunPSK" panose="020B0500040200020003" pitchFamily="34" charset="-34"/>
              <a:ea typeface="Poppins 1 Bold"/>
              <a:cs typeface="TH SarabunPSK" panose="020B0500040200020003" pitchFamily="34" charset="-34"/>
              <a:sym typeface="Poppins 1 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C23FC-3373-49DD-9AE1-7A5AAC8D237A}"/>
              </a:ext>
            </a:extLst>
          </p:cNvPr>
          <p:cNvSpPr txBox="1"/>
          <p:nvPr/>
        </p:nvSpPr>
        <p:spPr>
          <a:xfrm>
            <a:off x="9859667" y="3222858"/>
            <a:ext cx="1623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spc="-134" dirty="0">
                <a:solidFill>
                  <a:srgbClr val="000000"/>
                </a:solidFill>
                <a:latin typeface="TH SarabunPSK" panose="020B0500040200020003" pitchFamily="34" charset="-34"/>
                <a:ea typeface="Poppins 1 Bold"/>
                <a:cs typeface="TH SarabunPSK" panose="020B0500040200020003" pitchFamily="34" charset="-34"/>
                <a:sym typeface="Wingdings 2" panose="05020102010507070707" pitchFamily="18" charset="2"/>
              </a:rPr>
              <a:t>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34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817999">
            <a:off x="15754564" y="-5030624"/>
            <a:ext cx="3009472" cy="14421566"/>
            <a:chOff x="0" y="0"/>
            <a:chExt cx="792618" cy="379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2618" cy="3798272"/>
            </a:xfrm>
            <a:custGeom>
              <a:avLst/>
              <a:gdLst/>
              <a:ahLst/>
              <a:cxnLst/>
              <a:rect l="l" t="t" r="r" b="b"/>
              <a:pathLst>
                <a:path w="792618" h="3798272">
                  <a:moveTo>
                    <a:pt x="0" y="0"/>
                  </a:moveTo>
                  <a:lnTo>
                    <a:pt x="792618" y="0"/>
                  </a:lnTo>
                  <a:lnTo>
                    <a:pt x="792618" y="3798272"/>
                  </a:lnTo>
                  <a:lnTo>
                    <a:pt x="0" y="379827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92618" cy="3855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959574">
            <a:off x="12257425" y="-7684579"/>
            <a:ext cx="274711" cy="11053763"/>
            <a:chOff x="0" y="0"/>
            <a:chExt cx="72352" cy="29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4C55273-3ECD-47A1-A4D5-0DED105F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85900"/>
            <a:ext cx="12308018" cy="802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292A1F-EAEE-471A-A4CB-458FC987A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32592"/>
          <a:stretch/>
        </p:blipFill>
        <p:spPr>
          <a:xfrm>
            <a:off x="314432" y="1905000"/>
            <a:ext cx="4746148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14">
            <a:extLst>
              <a:ext uri="{FF2B5EF4-FFF2-40B4-BE49-F238E27FC236}">
                <a16:creationId xmlns:a16="http://schemas.microsoft.com/office/drawing/2014/main" id="{27F86A4E-FEFE-44CF-ABB2-6D103B232803}"/>
              </a:ext>
            </a:extLst>
          </p:cNvPr>
          <p:cNvSpPr txBox="1"/>
          <p:nvPr/>
        </p:nvSpPr>
        <p:spPr>
          <a:xfrm>
            <a:off x="-782941" y="1028700"/>
            <a:ext cx="6790207" cy="65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th-TH" sz="4499" dirty="0">
                <a:solidFill>
                  <a:srgbClr val="431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แจ้งการลงนามผ่าน </a:t>
            </a:r>
            <a:r>
              <a:rPr lang="en-US" sz="4499" dirty="0">
                <a:solidFill>
                  <a:srgbClr val="431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Line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0F5EDFE-38B6-4651-B3B4-DBE7BE9BE483}"/>
              </a:ext>
            </a:extLst>
          </p:cNvPr>
          <p:cNvSpPr txBox="1"/>
          <p:nvPr/>
        </p:nvSpPr>
        <p:spPr>
          <a:xfrm>
            <a:off x="7010400" y="501138"/>
            <a:ext cx="6790207" cy="65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th-TH" sz="4499" dirty="0">
                <a:solidFill>
                  <a:srgbClr val="431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a" panose="00000500000000000000" pitchFamily="2" charset="-34"/>
                <a:ea typeface="Poppins 1 Bold"/>
                <a:cs typeface="Lana" panose="00000500000000000000" pitchFamily="2" charset="-34"/>
                <a:sym typeface="Poppins 1 Bold"/>
              </a:rPr>
              <a:t>ตัวอย่างเอกสารที่ลงนามแล้ว</a:t>
            </a:r>
            <a:endParaRPr lang="en-US" sz="4499" dirty="0">
              <a:solidFill>
                <a:srgbClr val="431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na" panose="00000500000000000000" pitchFamily="2" charset="-34"/>
              <a:ea typeface="Poppins 1 Bold"/>
              <a:cs typeface="Lana" panose="00000500000000000000" pitchFamily="2" charset="-34"/>
              <a:sym typeface="Poppins 1 Bold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BA778E-E75A-4EA5-8348-F1D5B1BE0578}"/>
              </a:ext>
            </a:extLst>
          </p:cNvPr>
          <p:cNvSpPr/>
          <p:nvPr/>
        </p:nvSpPr>
        <p:spPr>
          <a:xfrm>
            <a:off x="14478000" y="1485900"/>
            <a:ext cx="3240218" cy="155404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97393" y="2101578"/>
            <a:ext cx="3726374" cy="10408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32926" y="2010318"/>
            <a:ext cx="3726374" cy="1040854"/>
          </a:xfrm>
          <a:prstGeom prst="rect">
            <a:avLst/>
          </a:prstGeom>
        </p:spPr>
      </p:pic>
      <p:sp>
        <p:nvSpPr>
          <p:cNvPr id="4" name="Freeform 4" descr="Gradient Wave Illustration"/>
          <p:cNvSpPr/>
          <p:nvPr/>
        </p:nvSpPr>
        <p:spPr>
          <a:xfrm rot="681926" flipH="1">
            <a:off x="-4506057" y="-1625631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28589687" y="0"/>
                </a:moveTo>
                <a:lnTo>
                  <a:pt x="0" y="0"/>
                </a:lnTo>
                <a:lnTo>
                  <a:pt x="0" y="6444592"/>
                </a:lnTo>
                <a:lnTo>
                  <a:pt x="28589687" y="6444592"/>
                </a:lnTo>
                <a:lnTo>
                  <a:pt x="28589687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Freeform 5" descr="Gradient Wave Illustration"/>
          <p:cNvSpPr/>
          <p:nvPr/>
        </p:nvSpPr>
        <p:spPr>
          <a:xfrm>
            <a:off x="-10275838" y="4819176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1" name="Group 11"/>
          <p:cNvGrpSpPr/>
          <p:nvPr/>
        </p:nvGrpSpPr>
        <p:grpSpPr>
          <a:xfrm>
            <a:off x="328425" y="4112445"/>
            <a:ext cx="3481512" cy="4098727"/>
            <a:chOff x="-5074" y="-171098"/>
            <a:chExt cx="916942" cy="1079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1868" cy="812800"/>
            </a:xfrm>
            <a:custGeom>
              <a:avLst/>
              <a:gdLst/>
              <a:ahLst/>
              <a:cxnLst/>
              <a:rect l="l" t="t" r="r" b="b"/>
              <a:pathLst>
                <a:path w="911868" h="812800">
                  <a:moveTo>
                    <a:pt x="114041" y="0"/>
                  </a:moveTo>
                  <a:lnTo>
                    <a:pt x="797827" y="0"/>
                  </a:lnTo>
                  <a:cubicBezTo>
                    <a:pt x="860810" y="0"/>
                    <a:pt x="911868" y="51058"/>
                    <a:pt x="911868" y="114041"/>
                  </a:cubicBezTo>
                  <a:lnTo>
                    <a:pt x="911868" y="698759"/>
                  </a:lnTo>
                  <a:cubicBezTo>
                    <a:pt x="911868" y="729005"/>
                    <a:pt x="899853" y="758011"/>
                    <a:pt x="878466" y="779398"/>
                  </a:cubicBezTo>
                  <a:cubicBezTo>
                    <a:pt x="857079" y="800785"/>
                    <a:pt x="828072" y="812800"/>
                    <a:pt x="797827" y="812800"/>
                  </a:cubicBezTo>
                  <a:lnTo>
                    <a:pt x="114041" y="812800"/>
                  </a:lnTo>
                  <a:cubicBezTo>
                    <a:pt x="83795" y="812800"/>
                    <a:pt x="54789" y="800785"/>
                    <a:pt x="33402" y="779398"/>
                  </a:cubicBezTo>
                  <a:cubicBezTo>
                    <a:pt x="12015" y="758011"/>
                    <a:pt x="0" y="729005"/>
                    <a:pt x="0" y="698759"/>
                  </a:cubicBezTo>
                  <a:lnTo>
                    <a:pt x="0" y="114041"/>
                  </a:lnTo>
                  <a:cubicBezTo>
                    <a:pt x="0" y="83795"/>
                    <a:pt x="12015" y="54789"/>
                    <a:pt x="33402" y="33402"/>
                  </a:cubicBezTo>
                  <a:cubicBezTo>
                    <a:pt x="54789" y="12015"/>
                    <a:pt x="83795" y="0"/>
                    <a:pt x="114041" y="0"/>
                  </a:cubicBezTo>
                  <a:close/>
                </a:path>
              </a:pathLst>
            </a:custGeom>
            <a:solidFill>
              <a:srgbClr val="E69C02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5074" y="-171098"/>
              <a:ext cx="911868" cy="1079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24006B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1.ผู้จัดทำเอกสาร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24006B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2.ผู้บังคับบัญชาขั้นต้น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24006B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3.ผู้อนุมัติ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97393" y="4127312"/>
            <a:ext cx="4071790" cy="5588188"/>
            <a:chOff x="0" y="-159884"/>
            <a:chExt cx="1072405" cy="1221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0390" cy="954564"/>
            </a:xfrm>
            <a:custGeom>
              <a:avLst/>
              <a:gdLst/>
              <a:ahLst/>
              <a:cxnLst/>
              <a:rect l="l" t="t" r="r" b="b"/>
              <a:pathLst>
                <a:path w="1070390" h="954564">
                  <a:moveTo>
                    <a:pt x="97152" y="0"/>
                  </a:moveTo>
                  <a:lnTo>
                    <a:pt x="973239" y="0"/>
                  </a:lnTo>
                  <a:cubicBezTo>
                    <a:pt x="1026894" y="0"/>
                    <a:pt x="1070390" y="43496"/>
                    <a:pt x="1070390" y="97152"/>
                  </a:cubicBezTo>
                  <a:lnTo>
                    <a:pt x="1070390" y="857412"/>
                  </a:lnTo>
                  <a:cubicBezTo>
                    <a:pt x="1070390" y="883178"/>
                    <a:pt x="1060155" y="907889"/>
                    <a:pt x="1041935" y="926108"/>
                  </a:cubicBezTo>
                  <a:cubicBezTo>
                    <a:pt x="1023716" y="944328"/>
                    <a:pt x="999005" y="954564"/>
                    <a:pt x="973239" y="954564"/>
                  </a:cubicBezTo>
                  <a:lnTo>
                    <a:pt x="97152" y="954564"/>
                  </a:lnTo>
                  <a:cubicBezTo>
                    <a:pt x="71385" y="954564"/>
                    <a:pt x="46675" y="944328"/>
                    <a:pt x="28455" y="926108"/>
                  </a:cubicBezTo>
                  <a:cubicBezTo>
                    <a:pt x="10236" y="907889"/>
                    <a:pt x="0" y="883178"/>
                    <a:pt x="0" y="857412"/>
                  </a:cubicBezTo>
                  <a:lnTo>
                    <a:pt x="0" y="97152"/>
                  </a:lnTo>
                  <a:cubicBezTo>
                    <a:pt x="0" y="71385"/>
                    <a:pt x="10236" y="46675"/>
                    <a:pt x="28455" y="28455"/>
                  </a:cubicBezTo>
                  <a:cubicBezTo>
                    <a:pt x="46675" y="10236"/>
                    <a:pt x="71385" y="0"/>
                    <a:pt x="97152" y="0"/>
                  </a:cubicBezTo>
                  <a:close/>
                </a:path>
              </a:pathLst>
            </a:custGeom>
            <a:solidFill>
              <a:srgbClr val="B55232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15" y="-159884"/>
              <a:ext cx="1070390" cy="1221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1.ผู้ยืมเงินทดรองจ่าย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2.เจ้าหน้าที่การเงิน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3.หัวหน้าเจ้าหน้าที่การเงิน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4.ผู้อนุมัติ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0033" y="4162410"/>
            <a:ext cx="4336834" cy="4098727"/>
            <a:chOff x="-2015" y="-150640"/>
            <a:chExt cx="1142211" cy="1079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0196" cy="812800"/>
            </a:xfrm>
            <a:custGeom>
              <a:avLst/>
              <a:gdLst/>
              <a:ahLst/>
              <a:cxnLst/>
              <a:rect l="l" t="t" r="r" b="b"/>
              <a:pathLst>
                <a:path w="1140196" h="812800">
                  <a:moveTo>
                    <a:pt x="91204" y="0"/>
                  </a:moveTo>
                  <a:lnTo>
                    <a:pt x="1048993" y="0"/>
                  </a:lnTo>
                  <a:cubicBezTo>
                    <a:pt x="1073181" y="0"/>
                    <a:pt x="1096379" y="9609"/>
                    <a:pt x="1113483" y="26713"/>
                  </a:cubicBezTo>
                  <a:cubicBezTo>
                    <a:pt x="1130587" y="43817"/>
                    <a:pt x="1140196" y="67015"/>
                    <a:pt x="1140196" y="91204"/>
                  </a:cubicBezTo>
                  <a:lnTo>
                    <a:pt x="1140196" y="721596"/>
                  </a:lnTo>
                  <a:cubicBezTo>
                    <a:pt x="1140196" y="745785"/>
                    <a:pt x="1130587" y="768983"/>
                    <a:pt x="1113483" y="786087"/>
                  </a:cubicBezTo>
                  <a:cubicBezTo>
                    <a:pt x="1096379" y="803191"/>
                    <a:pt x="1073181" y="812800"/>
                    <a:pt x="1048993" y="812800"/>
                  </a:cubicBezTo>
                  <a:lnTo>
                    <a:pt x="91204" y="812800"/>
                  </a:lnTo>
                  <a:cubicBezTo>
                    <a:pt x="67015" y="812800"/>
                    <a:pt x="43817" y="803191"/>
                    <a:pt x="26713" y="786087"/>
                  </a:cubicBezTo>
                  <a:cubicBezTo>
                    <a:pt x="9609" y="768983"/>
                    <a:pt x="0" y="745785"/>
                    <a:pt x="0" y="721596"/>
                  </a:cubicBezTo>
                  <a:lnTo>
                    <a:pt x="0" y="91204"/>
                  </a:lnTo>
                  <a:cubicBezTo>
                    <a:pt x="0" y="67015"/>
                    <a:pt x="9609" y="43817"/>
                    <a:pt x="26713" y="26713"/>
                  </a:cubicBezTo>
                  <a:cubicBezTo>
                    <a:pt x="43817" y="9609"/>
                    <a:pt x="67015" y="0"/>
                    <a:pt x="91204" y="0"/>
                  </a:cubicBezTo>
                  <a:close/>
                </a:path>
              </a:pathLst>
            </a:custGeom>
            <a:solidFill>
              <a:srgbClr val="541690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2015" y="-150640"/>
              <a:ext cx="1140196" cy="1079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1.เจ้าหน้าที่การเงิน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2.หัวหน้าเจ้าหน้าที่การเงิน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3.ผู้อนุมัติ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257438" y="3948342"/>
            <a:ext cx="4621116" cy="4098727"/>
            <a:chOff x="-24920" y="-143437"/>
            <a:chExt cx="1217084" cy="1079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2164" cy="812800"/>
            </a:xfrm>
            <a:custGeom>
              <a:avLst/>
              <a:gdLst/>
              <a:ahLst/>
              <a:cxnLst/>
              <a:rect l="l" t="t" r="r" b="b"/>
              <a:pathLst>
                <a:path w="1192164" h="812800">
                  <a:moveTo>
                    <a:pt x="87228" y="0"/>
                  </a:moveTo>
                  <a:lnTo>
                    <a:pt x="1104936" y="0"/>
                  </a:lnTo>
                  <a:cubicBezTo>
                    <a:pt x="1153111" y="0"/>
                    <a:pt x="1192164" y="39053"/>
                    <a:pt x="1192164" y="87228"/>
                  </a:cubicBezTo>
                  <a:lnTo>
                    <a:pt x="1192164" y="725572"/>
                  </a:lnTo>
                  <a:cubicBezTo>
                    <a:pt x="1192164" y="773747"/>
                    <a:pt x="1153111" y="812800"/>
                    <a:pt x="1104936" y="812800"/>
                  </a:cubicBezTo>
                  <a:lnTo>
                    <a:pt x="87228" y="812800"/>
                  </a:lnTo>
                  <a:cubicBezTo>
                    <a:pt x="39053" y="812800"/>
                    <a:pt x="0" y="773747"/>
                    <a:pt x="0" y="725572"/>
                  </a:cubicBezTo>
                  <a:lnTo>
                    <a:pt x="0" y="87228"/>
                  </a:lnTo>
                  <a:cubicBezTo>
                    <a:pt x="0" y="39053"/>
                    <a:pt x="39053" y="0"/>
                    <a:pt x="87228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24920" y="-143437"/>
              <a:ext cx="1192164" cy="1079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1.เจ้าหน้าที่การเงิน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2.หัวหน้าเจ้าหน้าที่การเงิน</a:t>
              </a:r>
            </a:p>
            <a:p>
              <a:pPr algn="ctr">
                <a:lnSpc>
                  <a:spcPts val="7108"/>
                </a:lnSpc>
              </a:pPr>
              <a:r>
                <a:rPr lang="en-US" sz="4388" dirty="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3.ผู้อนุมัติ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3614" y="3051173"/>
            <a:ext cx="1207269" cy="134890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9244455" y="2117561"/>
            <a:ext cx="3175243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7"/>
              </a:lnSpc>
            </a:pPr>
            <a:r>
              <a:rPr lang="en-US" sz="4527" dirty="0" err="1">
                <a:solidFill>
                  <a:srgbClr val="24006B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สัญญายืมเงิน</a:t>
            </a:r>
            <a:endParaRPr lang="en-US" sz="4527" dirty="0">
              <a:solidFill>
                <a:srgbClr val="24006B"/>
              </a:solidFill>
              <a:latin typeface="Lana" panose="00000500000000000000" pitchFamily="2" charset="-34"/>
              <a:ea typeface="Amiko TH"/>
              <a:cs typeface="Lana" panose="00000500000000000000" pitchFamily="2" charset="-34"/>
              <a:sym typeface="Amiko TH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38341" y="2966368"/>
            <a:ext cx="1207269" cy="134890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14767" y="3051173"/>
            <a:ext cx="1207269" cy="134890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8803" y="2935969"/>
            <a:ext cx="1207269" cy="134890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5626" y="2101578"/>
            <a:ext cx="3726374" cy="1040854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830920" y="-93493"/>
            <a:ext cx="10286585" cy="138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0"/>
              </a:lnSpc>
            </a:pPr>
            <a:r>
              <a:rPr lang="en-US" sz="8457" dirty="0" err="1">
                <a:solidFill>
                  <a:srgbClr val="24006B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ลำดับการลงนามในเอกสารการเงิน</a:t>
            </a:r>
            <a:endParaRPr lang="en-US" sz="8457" dirty="0">
              <a:solidFill>
                <a:srgbClr val="24006B"/>
              </a:solidFill>
              <a:latin typeface="Lana" panose="00000500000000000000" pitchFamily="2" charset="-34"/>
              <a:ea typeface="Amiko TH"/>
              <a:cs typeface="Lana" panose="00000500000000000000" pitchFamily="2" charset="-34"/>
              <a:sym typeface="Amiko TH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03123" y="2117561"/>
            <a:ext cx="3327797" cy="74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1"/>
              </a:lnSpc>
            </a:pPr>
            <a:r>
              <a:rPr lang="en-US" sz="4530">
                <a:solidFill>
                  <a:srgbClr val="24006B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ขออนุมัติงบประมาณ 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93017" y="2098464"/>
            <a:ext cx="3726374" cy="104085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4992271" y="2117561"/>
            <a:ext cx="2699409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7"/>
              </a:lnSpc>
            </a:pPr>
            <a:r>
              <a:rPr lang="en-US" sz="4527">
                <a:solidFill>
                  <a:srgbClr val="24006B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ขออนุมัติจ่ายเงิน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775484" y="2095236"/>
            <a:ext cx="3507121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7"/>
              </a:lnSpc>
            </a:pPr>
            <a:r>
              <a:rPr lang="en-US" sz="4527" dirty="0" err="1">
                <a:solidFill>
                  <a:srgbClr val="24006B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ขออนุมัติคืนเงินยืม</a:t>
            </a:r>
            <a:endParaRPr lang="en-US" sz="4527" dirty="0">
              <a:solidFill>
                <a:srgbClr val="24006B"/>
              </a:solidFill>
              <a:latin typeface="Lana" panose="00000500000000000000" pitchFamily="2" charset="-34"/>
              <a:ea typeface="Amiko TH"/>
              <a:cs typeface="Lana" panose="00000500000000000000" pitchFamily="2" charset="-34"/>
              <a:sym typeface="Amiko 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dient Wave Illustration"/>
          <p:cNvSpPr/>
          <p:nvPr/>
        </p:nvSpPr>
        <p:spPr>
          <a:xfrm rot="-1765158">
            <a:off x="-6933319" y="-2878829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 descr="Gradient Wave Illustration"/>
          <p:cNvSpPr/>
          <p:nvPr/>
        </p:nvSpPr>
        <p:spPr>
          <a:xfrm rot="-1149059">
            <a:off x="-734105" y="5860975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>
            <a:off x="5118101" y="386263"/>
            <a:ext cx="8561148" cy="1543050"/>
            <a:chOff x="0" y="0"/>
            <a:chExt cx="225478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54788" cy="406400"/>
            </a:xfrm>
            <a:custGeom>
              <a:avLst/>
              <a:gdLst/>
              <a:ahLst/>
              <a:cxnLst/>
              <a:rect l="l" t="t" r="r" b="b"/>
              <a:pathLst>
                <a:path w="2254788" h="406400">
                  <a:moveTo>
                    <a:pt x="2254788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254788" y="406400"/>
                  </a:lnTo>
                  <a:lnTo>
                    <a:pt x="2153188" y="203200"/>
                  </a:lnTo>
                  <a:lnTo>
                    <a:pt x="2254788" y="0"/>
                  </a:lnTo>
                  <a:close/>
                </a:path>
              </a:pathLst>
            </a:custGeom>
            <a:solidFill>
              <a:srgbClr val="F15914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8900" y="-57150"/>
              <a:ext cx="207698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372510" y="2558923"/>
            <a:ext cx="4420235" cy="1157298"/>
          </a:xfrm>
          <a:custGeom>
            <a:avLst/>
            <a:gdLst/>
            <a:ahLst/>
            <a:cxnLst/>
            <a:rect l="l" t="t" r="r" b="b"/>
            <a:pathLst>
              <a:path w="4420235" h="1157298">
                <a:moveTo>
                  <a:pt x="0" y="0"/>
                </a:moveTo>
                <a:lnTo>
                  <a:pt x="4420236" y="0"/>
                </a:lnTo>
                <a:lnTo>
                  <a:pt x="4420236" y="1157298"/>
                </a:lnTo>
                <a:lnTo>
                  <a:pt x="0" y="1157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43555" y="2592425"/>
            <a:ext cx="3345204" cy="875835"/>
          </a:xfrm>
          <a:custGeom>
            <a:avLst/>
            <a:gdLst/>
            <a:ahLst/>
            <a:cxnLst/>
            <a:rect l="l" t="t" r="r" b="b"/>
            <a:pathLst>
              <a:path w="3345204" h="875835">
                <a:moveTo>
                  <a:pt x="0" y="0"/>
                </a:moveTo>
                <a:lnTo>
                  <a:pt x="3345203" y="0"/>
                </a:lnTo>
                <a:lnTo>
                  <a:pt x="3345203" y="875835"/>
                </a:lnTo>
                <a:lnTo>
                  <a:pt x="0" y="875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676726" y="3653981"/>
            <a:ext cx="3312033" cy="867150"/>
          </a:xfrm>
          <a:custGeom>
            <a:avLst/>
            <a:gdLst/>
            <a:ahLst/>
            <a:cxnLst/>
            <a:rect l="l" t="t" r="r" b="b"/>
            <a:pathLst>
              <a:path w="3312033" h="867150">
                <a:moveTo>
                  <a:pt x="0" y="0"/>
                </a:moveTo>
                <a:lnTo>
                  <a:pt x="3312032" y="0"/>
                </a:lnTo>
                <a:lnTo>
                  <a:pt x="3312032" y="867151"/>
                </a:lnTo>
                <a:lnTo>
                  <a:pt x="0" y="867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395713" y="2718404"/>
            <a:ext cx="2858302" cy="748355"/>
          </a:xfrm>
          <a:custGeom>
            <a:avLst/>
            <a:gdLst/>
            <a:ahLst/>
            <a:cxnLst/>
            <a:rect l="l" t="t" r="r" b="b"/>
            <a:pathLst>
              <a:path w="2858302" h="748355">
                <a:moveTo>
                  <a:pt x="0" y="0"/>
                </a:moveTo>
                <a:lnTo>
                  <a:pt x="2858302" y="0"/>
                </a:lnTo>
                <a:lnTo>
                  <a:pt x="2858302" y="748356"/>
                </a:lnTo>
                <a:lnTo>
                  <a:pt x="0" y="7483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818474" y="5783006"/>
            <a:ext cx="3086100" cy="2457495"/>
            <a:chOff x="0" y="0"/>
            <a:chExt cx="812800" cy="6472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47241"/>
            </a:xfrm>
            <a:custGeom>
              <a:avLst/>
              <a:gdLst/>
              <a:ahLst/>
              <a:cxnLst/>
              <a:rect l="l" t="t" r="r" b="b"/>
              <a:pathLst>
                <a:path w="812800" h="647241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519301"/>
                  </a:lnTo>
                  <a:cubicBezTo>
                    <a:pt x="812800" y="553233"/>
                    <a:pt x="799321" y="585775"/>
                    <a:pt x="775327" y="609768"/>
                  </a:cubicBezTo>
                  <a:cubicBezTo>
                    <a:pt x="751333" y="633762"/>
                    <a:pt x="718791" y="647241"/>
                    <a:pt x="684859" y="647241"/>
                  </a:cubicBezTo>
                  <a:lnTo>
                    <a:pt x="127941" y="647241"/>
                  </a:lnTo>
                  <a:cubicBezTo>
                    <a:pt x="94009" y="647241"/>
                    <a:pt x="61467" y="633762"/>
                    <a:pt x="37473" y="609768"/>
                  </a:cubicBezTo>
                  <a:cubicBezTo>
                    <a:pt x="13479" y="585775"/>
                    <a:pt x="0" y="553233"/>
                    <a:pt x="0" y="519301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292249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71450"/>
              <a:ext cx="812800" cy="818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1.เจ้าหน้าที่พัสดุ</a:t>
              </a:r>
            </a:p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2.หัวหน้าเจ้าหน้าที่พัสดุ</a:t>
              </a:r>
            </a:p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3.ผู้อนุมัติ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9578" y="4922655"/>
            <a:ext cx="3086100" cy="1920881"/>
            <a:chOff x="0" y="0"/>
            <a:chExt cx="812800" cy="50591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505911"/>
            </a:xfrm>
            <a:custGeom>
              <a:avLst/>
              <a:gdLst/>
              <a:ahLst/>
              <a:cxnLst/>
              <a:rect l="l" t="t" r="r" b="b"/>
              <a:pathLst>
                <a:path w="812800" h="505911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377970"/>
                  </a:lnTo>
                  <a:cubicBezTo>
                    <a:pt x="812800" y="411902"/>
                    <a:pt x="799321" y="444444"/>
                    <a:pt x="775327" y="468438"/>
                  </a:cubicBezTo>
                  <a:cubicBezTo>
                    <a:pt x="751333" y="492432"/>
                    <a:pt x="718791" y="505911"/>
                    <a:pt x="684859" y="505911"/>
                  </a:cubicBezTo>
                  <a:lnTo>
                    <a:pt x="127941" y="505911"/>
                  </a:lnTo>
                  <a:cubicBezTo>
                    <a:pt x="94009" y="505911"/>
                    <a:pt x="61467" y="492432"/>
                    <a:pt x="37473" y="468438"/>
                  </a:cubicBezTo>
                  <a:cubicBezTo>
                    <a:pt x="13479" y="444444"/>
                    <a:pt x="0" y="411902"/>
                    <a:pt x="0" y="377970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541690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71450"/>
              <a:ext cx="812800" cy="677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78"/>
                </a:lnSpc>
              </a:pPr>
              <a:r>
                <a:rPr lang="en-US" sz="2888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วงเงินไม่เกิน 1 แสน - 1 คน</a:t>
              </a:r>
            </a:p>
            <a:p>
              <a:pPr algn="ctr">
                <a:lnSpc>
                  <a:spcPts val="4678"/>
                </a:lnSpc>
              </a:pPr>
              <a:r>
                <a:rPr lang="en-US" sz="2888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วงเงินเกิน 1 แสน - 3 คน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95713" y="4844012"/>
            <a:ext cx="3086100" cy="2689923"/>
            <a:chOff x="0" y="0"/>
            <a:chExt cx="812800" cy="7084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08457"/>
            </a:xfrm>
            <a:custGeom>
              <a:avLst/>
              <a:gdLst/>
              <a:ahLst/>
              <a:cxnLst/>
              <a:rect l="l" t="t" r="r" b="b"/>
              <a:pathLst>
                <a:path w="812800" h="708457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580516"/>
                  </a:lnTo>
                  <a:cubicBezTo>
                    <a:pt x="812800" y="614448"/>
                    <a:pt x="799321" y="646990"/>
                    <a:pt x="775327" y="670984"/>
                  </a:cubicBezTo>
                  <a:cubicBezTo>
                    <a:pt x="751333" y="694978"/>
                    <a:pt x="718791" y="708457"/>
                    <a:pt x="684859" y="708457"/>
                  </a:cubicBezTo>
                  <a:lnTo>
                    <a:pt x="127941" y="708457"/>
                  </a:lnTo>
                  <a:cubicBezTo>
                    <a:pt x="94009" y="708457"/>
                    <a:pt x="61467" y="694978"/>
                    <a:pt x="37473" y="670984"/>
                  </a:cubicBezTo>
                  <a:cubicBezTo>
                    <a:pt x="13479" y="646990"/>
                    <a:pt x="0" y="614448"/>
                    <a:pt x="0" y="580516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71450"/>
              <a:ext cx="812800" cy="87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1.เจ้าหน้าที่พัสดุ</a:t>
              </a:r>
            </a:p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2.ผู้ขาย/ผู้รับจ้าง</a:t>
              </a:r>
            </a:p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3.ผู้อนุมัติ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632345" y="2758855"/>
            <a:ext cx="2858302" cy="748355"/>
          </a:xfrm>
          <a:custGeom>
            <a:avLst/>
            <a:gdLst/>
            <a:ahLst/>
            <a:cxnLst/>
            <a:rect l="l" t="t" r="r" b="b"/>
            <a:pathLst>
              <a:path w="2858302" h="748355">
                <a:moveTo>
                  <a:pt x="0" y="0"/>
                </a:moveTo>
                <a:lnTo>
                  <a:pt x="2858302" y="0"/>
                </a:lnTo>
                <a:lnTo>
                  <a:pt x="2858302" y="748356"/>
                </a:lnTo>
                <a:lnTo>
                  <a:pt x="0" y="7483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632345" y="4734139"/>
            <a:ext cx="3086100" cy="2457495"/>
            <a:chOff x="0" y="0"/>
            <a:chExt cx="812800" cy="6472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47241"/>
            </a:xfrm>
            <a:custGeom>
              <a:avLst/>
              <a:gdLst/>
              <a:ahLst/>
              <a:cxnLst/>
              <a:rect l="l" t="t" r="r" b="b"/>
              <a:pathLst>
                <a:path w="812800" h="647241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519301"/>
                  </a:lnTo>
                  <a:cubicBezTo>
                    <a:pt x="812800" y="553233"/>
                    <a:pt x="799321" y="585775"/>
                    <a:pt x="775327" y="609768"/>
                  </a:cubicBezTo>
                  <a:cubicBezTo>
                    <a:pt x="751333" y="633762"/>
                    <a:pt x="718791" y="647241"/>
                    <a:pt x="684859" y="647241"/>
                  </a:cubicBezTo>
                  <a:lnTo>
                    <a:pt x="127941" y="647241"/>
                  </a:lnTo>
                  <a:cubicBezTo>
                    <a:pt x="94009" y="647241"/>
                    <a:pt x="61467" y="633762"/>
                    <a:pt x="37473" y="609768"/>
                  </a:cubicBezTo>
                  <a:cubicBezTo>
                    <a:pt x="13479" y="585775"/>
                    <a:pt x="0" y="553233"/>
                    <a:pt x="0" y="519301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824737"/>
            </a:soli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71450"/>
              <a:ext cx="812800" cy="818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1.กรรมการตรวจรับ</a:t>
              </a:r>
            </a:p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2.เจ้าหน้าที่พัสดุ</a:t>
              </a:r>
            </a:p>
            <a:p>
              <a:pPr algn="ctr">
                <a:lnSpc>
                  <a:spcPts val="4860"/>
                </a:lnSpc>
              </a:pPr>
              <a:r>
                <a:rPr lang="en-US" sz="3000">
                  <a:solidFill>
                    <a:srgbClr val="FFFFF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3.ผู้อนุมัติ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880698" y="3653981"/>
            <a:ext cx="1403861" cy="1403861"/>
          </a:xfrm>
          <a:custGeom>
            <a:avLst/>
            <a:gdLst/>
            <a:ahLst/>
            <a:cxnLst/>
            <a:rect l="l" t="t" r="r" b="b"/>
            <a:pathLst>
              <a:path w="1403861" h="1403861">
                <a:moveTo>
                  <a:pt x="0" y="0"/>
                </a:moveTo>
                <a:lnTo>
                  <a:pt x="1403860" y="0"/>
                </a:lnTo>
                <a:lnTo>
                  <a:pt x="1403860" y="1403861"/>
                </a:lnTo>
                <a:lnTo>
                  <a:pt x="0" y="14038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727244" y="288797"/>
            <a:ext cx="9157906" cy="11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ลำดับการลงนามในเอกสารพัสดุ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5495" y="2685074"/>
            <a:ext cx="3894267" cy="62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กรรมการ TOR/ราคากลาง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18474" y="2596280"/>
            <a:ext cx="2995365" cy="64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6"/>
              </a:lnSpc>
            </a:pPr>
            <a:r>
              <a:rPr lang="en-US" sz="3962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รายงานขอซื้อขอจ้าง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59287" y="3644533"/>
            <a:ext cx="3946910" cy="61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รายงานผลการพิจารณา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67412" y="2694120"/>
            <a:ext cx="3114903" cy="5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ใบสั่งซื้อสั่งจ้าง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632345" y="2669166"/>
            <a:ext cx="2858302" cy="65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  <a:spcBef>
                <a:spcPct val="0"/>
              </a:spcBef>
            </a:pPr>
            <a:r>
              <a:rPr lang="en-US" sz="3500">
                <a:solidFill>
                  <a:srgbClr val="FFFFFA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ใบตรวจรับ</a:t>
            </a:r>
          </a:p>
        </p:txBody>
      </p:sp>
      <p:sp>
        <p:nvSpPr>
          <p:cNvPr id="33" name="Freeform 33"/>
          <p:cNvSpPr/>
          <p:nvPr/>
        </p:nvSpPr>
        <p:spPr>
          <a:xfrm>
            <a:off x="6558765" y="4441570"/>
            <a:ext cx="1403861" cy="1403861"/>
          </a:xfrm>
          <a:custGeom>
            <a:avLst/>
            <a:gdLst/>
            <a:ahLst/>
            <a:cxnLst/>
            <a:rect l="l" t="t" r="r" b="b"/>
            <a:pathLst>
              <a:path w="1403861" h="1403861">
                <a:moveTo>
                  <a:pt x="0" y="0"/>
                </a:moveTo>
                <a:lnTo>
                  <a:pt x="1403861" y="0"/>
                </a:lnTo>
                <a:lnTo>
                  <a:pt x="1403861" y="1403860"/>
                </a:lnTo>
                <a:lnTo>
                  <a:pt x="0" y="1403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1068322" y="3440152"/>
            <a:ext cx="1403861" cy="1403861"/>
          </a:xfrm>
          <a:custGeom>
            <a:avLst/>
            <a:gdLst/>
            <a:ahLst/>
            <a:cxnLst/>
            <a:rect l="l" t="t" r="r" b="b"/>
            <a:pathLst>
              <a:path w="1403861" h="1403861">
                <a:moveTo>
                  <a:pt x="0" y="0"/>
                </a:moveTo>
                <a:lnTo>
                  <a:pt x="1403860" y="0"/>
                </a:lnTo>
                <a:lnTo>
                  <a:pt x="1403860" y="1403860"/>
                </a:lnTo>
                <a:lnTo>
                  <a:pt x="0" y="1403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5463815" y="3398179"/>
            <a:ext cx="1403861" cy="1403861"/>
          </a:xfrm>
          <a:custGeom>
            <a:avLst/>
            <a:gdLst/>
            <a:ahLst/>
            <a:cxnLst/>
            <a:rect l="l" t="t" r="r" b="b"/>
            <a:pathLst>
              <a:path w="1403861" h="1403861">
                <a:moveTo>
                  <a:pt x="0" y="0"/>
                </a:moveTo>
                <a:lnTo>
                  <a:pt x="1403860" y="0"/>
                </a:lnTo>
                <a:lnTo>
                  <a:pt x="1403860" y="1403860"/>
                </a:lnTo>
                <a:lnTo>
                  <a:pt x="0" y="1403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9989" y="1028700"/>
            <a:ext cx="12464356" cy="9893305"/>
            <a:chOff x="0" y="0"/>
            <a:chExt cx="16619141" cy="13191074"/>
          </a:xfrm>
        </p:grpSpPr>
        <p:sp>
          <p:nvSpPr>
            <p:cNvPr id="3" name="Freeform 3"/>
            <p:cNvSpPr/>
            <p:nvPr/>
          </p:nvSpPr>
          <p:spPr>
            <a:xfrm>
              <a:off x="1155944" y="0"/>
              <a:ext cx="15463197" cy="12525190"/>
            </a:xfrm>
            <a:custGeom>
              <a:avLst/>
              <a:gdLst/>
              <a:ahLst/>
              <a:cxnLst/>
              <a:rect l="l" t="t" r="r" b="b"/>
              <a:pathLst>
                <a:path w="15463197" h="12525190">
                  <a:moveTo>
                    <a:pt x="0" y="0"/>
                  </a:moveTo>
                  <a:lnTo>
                    <a:pt x="15463197" y="0"/>
                  </a:lnTo>
                  <a:lnTo>
                    <a:pt x="15463197" y="12525190"/>
                  </a:lnTo>
                  <a:lnTo>
                    <a:pt x="0" y="12525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0757066"/>
              <a:ext cx="1282714" cy="2434008"/>
            </a:xfrm>
            <a:custGeom>
              <a:avLst/>
              <a:gdLst/>
              <a:ahLst/>
              <a:cxnLst/>
              <a:rect l="l" t="t" r="r" b="b"/>
              <a:pathLst>
                <a:path w="1282714" h="2434008">
                  <a:moveTo>
                    <a:pt x="0" y="0"/>
                  </a:moveTo>
                  <a:lnTo>
                    <a:pt x="1282714" y="0"/>
                  </a:lnTo>
                  <a:lnTo>
                    <a:pt x="1282714" y="2434008"/>
                  </a:lnTo>
                  <a:lnTo>
                    <a:pt x="0" y="2434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14591" r="-110550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7460965" y="5803306"/>
            <a:ext cx="2417572" cy="2653028"/>
          </a:xfrm>
          <a:custGeom>
            <a:avLst/>
            <a:gdLst/>
            <a:ahLst/>
            <a:cxnLst/>
            <a:rect l="l" t="t" r="r" b="b"/>
            <a:pathLst>
              <a:path w="2417572" h="2653028">
                <a:moveTo>
                  <a:pt x="0" y="0"/>
                </a:moveTo>
                <a:lnTo>
                  <a:pt x="2417572" y="0"/>
                </a:lnTo>
                <a:lnTo>
                  <a:pt x="2417572" y="2653028"/>
                </a:lnTo>
                <a:lnTo>
                  <a:pt x="0" y="265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47301" y="-776570"/>
            <a:ext cx="3031236" cy="4114800"/>
          </a:xfrm>
          <a:custGeom>
            <a:avLst/>
            <a:gdLst/>
            <a:ahLst/>
            <a:cxnLst/>
            <a:rect l="l" t="t" r="r" b="b"/>
            <a:pathLst>
              <a:path w="3031236" h="4114800">
                <a:moveTo>
                  <a:pt x="0" y="0"/>
                </a:moveTo>
                <a:lnTo>
                  <a:pt x="3031236" y="0"/>
                </a:lnTo>
                <a:lnTo>
                  <a:pt x="30312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032539">
            <a:off x="14829912" y="71459"/>
            <a:ext cx="1308866" cy="4042829"/>
          </a:xfrm>
          <a:custGeom>
            <a:avLst/>
            <a:gdLst/>
            <a:ahLst/>
            <a:cxnLst/>
            <a:rect l="l" t="t" r="r" b="b"/>
            <a:pathLst>
              <a:path w="1308866" h="4042829">
                <a:moveTo>
                  <a:pt x="0" y="0"/>
                </a:moveTo>
                <a:lnTo>
                  <a:pt x="1308866" y="0"/>
                </a:lnTo>
                <a:lnTo>
                  <a:pt x="1308866" y="4042829"/>
                </a:lnTo>
                <a:lnTo>
                  <a:pt x="0" y="40428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415130" y="6820364"/>
            <a:ext cx="3392145" cy="0"/>
          </a:xfrm>
          <a:prstGeom prst="line">
            <a:avLst/>
          </a:prstGeom>
          <a:ln w="47625" cap="flat">
            <a:solidFill>
              <a:srgbClr val="FE8D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3950135" y="5995724"/>
            <a:ext cx="800943" cy="758893"/>
          </a:xfrm>
          <a:custGeom>
            <a:avLst/>
            <a:gdLst/>
            <a:ahLst/>
            <a:cxnLst/>
            <a:rect l="l" t="t" r="r" b="b"/>
            <a:pathLst>
              <a:path w="800943" h="758893">
                <a:moveTo>
                  <a:pt x="0" y="0"/>
                </a:moveTo>
                <a:lnTo>
                  <a:pt x="800942" y="0"/>
                </a:lnTo>
                <a:lnTo>
                  <a:pt x="800942" y="758894"/>
                </a:lnTo>
                <a:lnTo>
                  <a:pt x="0" y="7588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20305" y="7517570"/>
            <a:ext cx="4936648" cy="37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7061B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1-30 กย. เขียนโครงการ </a:t>
            </a:r>
          </a:p>
          <a:p>
            <a:pPr algn="l">
              <a:lnSpc>
                <a:spcPts val="4200"/>
              </a:lnSpc>
            </a:pPr>
            <a:r>
              <a:rPr lang="en-US" sz="3000" spc="-110">
                <a:solidFill>
                  <a:srgbClr val="7061B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1-15 ตค.หน่วยแผนอนุมัติ/หยอดเลข 3 มิติ</a:t>
            </a:r>
          </a:p>
          <a:p>
            <a:pPr algn="l">
              <a:lnSpc>
                <a:spcPts val="4200"/>
              </a:lnSpc>
            </a:pPr>
            <a:r>
              <a:rPr lang="en-US" sz="3000" spc="-110">
                <a:solidFill>
                  <a:srgbClr val="7061B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1.อัปโหลดไฟล์ใน CMU E-sign</a:t>
            </a:r>
          </a:p>
          <a:p>
            <a:pPr algn="l">
              <a:lnSpc>
                <a:spcPts val="4200"/>
              </a:lnSpc>
            </a:pPr>
            <a:r>
              <a:rPr lang="en-US" sz="3000" spc="-110">
                <a:solidFill>
                  <a:srgbClr val="7061B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2.ผู้จัดทำเอกสาร/หัวหน้าขั้นต้น/คณบดี ลงนามใน CMU E-sign</a:t>
            </a:r>
          </a:p>
          <a:p>
            <a:pPr algn="l">
              <a:lnSpc>
                <a:spcPts val="4200"/>
              </a:lnSpc>
            </a:pPr>
            <a:endParaRPr lang="en-US" sz="3000" spc="-110">
              <a:solidFill>
                <a:srgbClr val="7061BD"/>
              </a:solidFill>
              <a:latin typeface="Lana" panose="00000500000000000000" pitchFamily="2" charset="-34"/>
              <a:ea typeface="Amiko TH"/>
              <a:cs typeface="Lana" panose="00000500000000000000" pitchFamily="2" charset="-34"/>
              <a:sym typeface="Amiko TH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spc="-110">
              <a:solidFill>
                <a:srgbClr val="7061BD"/>
              </a:solidFill>
              <a:latin typeface="Lana" panose="00000500000000000000" pitchFamily="2" charset="-34"/>
              <a:ea typeface="Amiko TH"/>
              <a:cs typeface="Lana" panose="00000500000000000000" pitchFamily="2" charset="-34"/>
              <a:sym typeface="Amiko TH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6513132" y="8752974"/>
            <a:ext cx="2548247" cy="2226531"/>
          </a:xfrm>
          <a:custGeom>
            <a:avLst/>
            <a:gdLst/>
            <a:ahLst/>
            <a:cxnLst/>
            <a:rect l="l" t="t" r="r" b="b"/>
            <a:pathLst>
              <a:path w="2548247" h="2226531">
                <a:moveTo>
                  <a:pt x="2548247" y="0"/>
                </a:moveTo>
                <a:lnTo>
                  <a:pt x="0" y="0"/>
                </a:lnTo>
                <a:lnTo>
                  <a:pt x="0" y="2226531"/>
                </a:lnTo>
                <a:lnTo>
                  <a:pt x="2548247" y="2226531"/>
                </a:lnTo>
                <a:lnTo>
                  <a:pt x="2548247" y="0"/>
                </a:lnTo>
                <a:close/>
              </a:path>
            </a:pathLst>
          </a:custGeom>
          <a:blipFill>
            <a:blip r:embed="rId11">
              <a:alphaModFix amt="8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3715942" y="9866240"/>
            <a:ext cx="1098225" cy="496192"/>
          </a:xfrm>
          <a:custGeom>
            <a:avLst/>
            <a:gdLst/>
            <a:ahLst/>
            <a:cxnLst/>
            <a:rect l="l" t="t" r="r" b="b"/>
            <a:pathLst>
              <a:path w="1098225" h="496192">
                <a:moveTo>
                  <a:pt x="0" y="0"/>
                </a:moveTo>
                <a:lnTo>
                  <a:pt x="1098224" y="0"/>
                </a:lnTo>
                <a:lnTo>
                  <a:pt x="1098224" y="496192"/>
                </a:lnTo>
                <a:lnTo>
                  <a:pt x="0" y="4961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69412" t="-58421"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7085828" y="4406778"/>
            <a:ext cx="1612405" cy="332559"/>
          </a:xfrm>
          <a:custGeom>
            <a:avLst/>
            <a:gdLst/>
            <a:ahLst/>
            <a:cxnLst/>
            <a:rect l="l" t="t" r="r" b="b"/>
            <a:pathLst>
              <a:path w="1612405" h="332559">
                <a:moveTo>
                  <a:pt x="0" y="0"/>
                </a:moveTo>
                <a:lnTo>
                  <a:pt x="1612405" y="0"/>
                </a:lnTo>
                <a:lnTo>
                  <a:pt x="1612405" y="332559"/>
                </a:lnTo>
                <a:lnTo>
                  <a:pt x="0" y="3325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8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061304" y="7198278"/>
            <a:ext cx="886789" cy="1258057"/>
            <a:chOff x="0" y="0"/>
            <a:chExt cx="1182385" cy="16774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2385" cy="1677409"/>
            </a:xfrm>
            <a:custGeom>
              <a:avLst/>
              <a:gdLst/>
              <a:ahLst/>
              <a:cxnLst/>
              <a:rect l="l" t="t" r="r" b="b"/>
              <a:pathLst>
                <a:path w="1182385" h="1677409">
                  <a:moveTo>
                    <a:pt x="0" y="0"/>
                  </a:moveTo>
                  <a:lnTo>
                    <a:pt x="1182385" y="0"/>
                  </a:lnTo>
                  <a:lnTo>
                    <a:pt x="1182385" y="1677409"/>
                  </a:lnTo>
                  <a:lnTo>
                    <a:pt x="0" y="1677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b="-20236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425247" y="214021"/>
              <a:ext cx="296333" cy="70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3600" spc="-72">
                  <a:solidFill>
                    <a:srgbClr val="404040"/>
                  </a:solidFill>
                  <a:latin typeface="Lana" panose="00000500000000000000" pitchFamily="2" charset="-34"/>
                  <a:ea typeface="Inter Heavy"/>
                  <a:cs typeface="Lana" panose="00000500000000000000" pitchFamily="2" charset="-34"/>
                  <a:sym typeface="Inter Heavy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72595" y="4367450"/>
            <a:ext cx="886789" cy="1245357"/>
            <a:chOff x="0" y="0"/>
            <a:chExt cx="1182385" cy="16604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82385" cy="1660475"/>
            </a:xfrm>
            <a:custGeom>
              <a:avLst/>
              <a:gdLst/>
              <a:ahLst/>
              <a:cxnLst/>
              <a:rect l="l" t="t" r="r" b="b"/>
              <a:pathLst>
                <a:path w="1182385" h="1660475">
                  <a:moveTo>
                    <a:pt x="0" y="0"/>
                  </a:moveTo>
                  <a:lnTo>
                    <a:pt x="1182385" y="0"/>
                  </a:lnTo>
                  <a:lnTo>
                    <a:pt x="1182385" y="1660475"/>
                  </a:lnTo>
                  <a:lnTo>
                    <a:pt x="0" y="1660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t="-509" b="-20953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399847" y="214021"/>
              <a:ext cx="296333" cy="70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3600" spc="-72">
                  <a:solidFill>
                    <a:srgbClr val="404040"/>
                  </a:solidFill>
                  <a:latin typeface="Lana" panose="00000500000000000000" pitchFamily="2" charset="-34"/>
                  <a:ea typeface="Inter Heavy"/>
                  <a:cs typeface="Lana" panose="00000500000000000000" pitchFamily="2" charset="-34"/>
                  <a:sym typeface="Inter Heavy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699546" y="4367450"/>
            <a:ext cx="886789" cy="1245357"/>
            <a:chOff x="0" y="0"/>
            <a:chExt cx="1182385" cy="16604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82385" cy="1660475"/>
            </a:xfrm>
            <a:custGeom>
              <a:avLst/>
              <a:gdLst/>
              <a:ahLst/>
              <a:cxnLst/>
              <a:rect l="l" t="t" r="r" b="b"/>
              <a:pathLst>
                <a:path w="1182385" h="1660475">
                  <a:moveTo>
                    <a:pt x="0" y="0"/>
                  </a:moveTo>
                  <a:lnTo>
                    <a:pt x="1182385" y="0"/>
                  </a:lnTo>
                  <a:lnTo>
                    <a:pt x="1182385" y="1660475"/>
                  </a:lnTo>
                  <a:lnTo>
                    <a:pt x="0" y="1660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t="-509" b="-2095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99847" y="214021"/>
              <a:ext cx="296333" cy="70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3600" spc="-72">
                  <a:solidFill>
                    <a:srgbClr val="404040"/>
                  </a:solidFill>
                  <a:latin typeface="Lana" panose="00000500000000000000" pitchFamily="2" charset="-34"/>
                  <a:ea typeface="Inter Heavy"/>
                  <a:cs typeface="Lana" panose="00000500000000000000" pitchFamily="2" charset="-34"/>
                  <a:sym typeface="Inter Heavy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89499" y="2092873"/>
            <a:ext cx="886789" cy="1245357"/>
            <a:chOff x="0" y="0"/>
            <a:chExt cx="1182385" cy="16604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82385" cy="1660475"/>
            </a:xfrm>
            <a:custGeom>
              <a:avLst/>
              <a:gdLst/>
              <a:ahLst/>
              <a:cxnLst/>
              <a:rect l="l" t="t" r="r" b="b"/>
              <a:pathLst>
                <a:path w="1182385" h="1660475">
                  <a:moveTo>
                    <a:pt x="0" y="0"/>
                  </a:moveTo>
                  <a:lnTo>
                    <a:pt x="1182385" y="0"/>
                  </a:lnTo>
                  <a:lnTo>
                    <a:pt x="1182385" y="1660475"/>
                  </a:lnTo>
                  <a:lnTo>
                    <a:pt x="0" y="1660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t="-509" b="-20953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364747" y="214021"/>
              <a:ext cx="296333" cy="70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3600" spc="-72">
                  <a:solidFill>
                    <a:srgbClr val="404040"/>
                  </a:solidFill>
                  <a:latin typeface="Lana" panose="00000500000000000000" pitchFamily="2" charset="-34"/>
                  <a:ea typeface="Inter Heavy"/>
                  <a:cs typeface="Lana" panose="00000500000000000000" pitchFamily="2" charset="-34"/>
                  <a:sym typeface="Inter Heavy"/>
                </a:rPr>
                <a:t>4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-820169" y="4162083"/>
            <a:ext cx="2000819" cy="2220049"/>
          </a:xfrm>
          <a:custGeom>
            <a:avLst/>
            <a:gdLst/>
            <a:ahLst/>
            <a:cxnLst/>
            <a:rect l="l" t="t" r="r" b="b"/>
            <a:pathLst>
              <a:path w="2000819" h="2220049">
                <a:moveTo>
                  <a:pt x="0" y="0"/>
                </a:moveTo>
                <a:lnTo>
                  <a:pt x="2000819" y="0"/>
                </a:lnTo>
                <a:lnTo>
                  <a:pt x="2000819" y="2220049"/>
                </a:lnTo>
                <a:lnTo>
                  <a:pt x="0" y="222004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-158087" y="-284718"/>
            <a:ext cx="2892944" cy="2556639"/>
          </a:xfrm>
          <a:custGeom>
            <a:avLst/>
            <a:gdLst/>
            <a:ahLst/>
            <a:cxnLst/>
            <a:rect l="l" t="t" r="r" b="b"/>
            <a:pathLst>
              <a:path w="2892944" h="2556639">
                <a:moveTo>
                  <a:pt x="0" y="0"/>
                </a:moveTo>
                <a:lnTo>
                  <a:pt x="2892944" y="0"/>
                </a:lnTo>
                <a:lnTo>
                  <a:pt x="2892944" y="2556639"/>
                </a:lnTo>
                <a:lnTo>
                  <a:pt x="0" y="255663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3595985" y="4122242"/>
            <a:ext cx="2625295" cy="901630"/>
            <a:chOff x="0" y="0"/>
            <a:chExt cx="3500394" cy="1202173"/>
          </a:xfrm>
        </p:grpSpPr>
        <p:sp>
          <p:nvSpPr>
            <p:cNvPr id="29" name="AutoShape 29"/>
            <p:cNvSpPr/>
            <p:nvPr/>
          </p:nvSpPr>
          <p:spPr>
            <a:xfrm>
              <a:off x="0" y="1176773"/>
              <a:ext cx="3500394" cy="0"/>
            </a:xfrm>
            <a:prstGeom prst="line">
              <a:avLst/>
            </a:prstGeom>
            <a:ln w="50800" cap="flat">
              <a:solidFill>
                <a:srgbClr val="4A8DB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997053" cy="830046"/>
            </a:xfrm>
            <a:custGeom>
              <a:avLst/>
              <a:gdLst/>
              <a:ahLst/>
              <a:cxnLst/>
              <a:rect l="l" t="t" r="r" b="b"/>
              <a:pathLst>
                <a:path w="997053" h="830046">
                  <a:moveTo>
                    <a:pt x="0" y="0"/>
                  </a:moveTo>
                  <a:lnTo>
                    <a:pt x="997053" y="0"/>
                  </a:lnTo>
                  <a:lnTo>
                    <a:pt x="997053" y="830046"/>
                  </a:lnTo>
                  <a:lnTo>
                    <a:pt x="0" y="830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10738513" y="1110017"/>
            <a:ext cx="1679595" cy="969112"/>
            <a:chOff x="0" y="0"/>
            <a:chExt cx="2239460" cy="1292150"/>
          </a:xfrm>
        </p:grpSpPr>
        <p:sp>
          <p:nvSpPr>
            <p:cNvPr id="32" name="AutoShape 32"/>
            <p:cNvSpPr/>
            <p:nvPr/>
          </p:nvSpPr>
          <p:spPr>
            <a:xfrm flipV="1">
              <a:off x="0" y="1266750"/>
              <a:ext cx="2239460" cy="0"/>
            </a:xfrm>
            <a:prstGeom prst="line">
              <a:avLst/>
            </a:prstGeom>
            <a:ln w="50800" cap="flat">
              <a:solidFill>
                <a:srgbClr val="6DC4E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Freeform 33"/>
            <p:cNvSpPr/>
            <p:nvPr/>
          </p:nvSpPr>
          <p:spPr>
            <a:xfrm>
              <a:off x="1360064" y="0"/>
              <a:ext cx="879395" cy="887158"/>
            </a:xfrm>
            <a:custGeom>
              <a:avLst/>
              <a:gdLst/>
              <a:ahLst/>
              <a:cxnLst/>
              <a:rect l="l" t="t" r="r" b="b"/>
              <a:pathLst>
                <a:path w="879395" h="887158">
                  <a:moveTo>
                    <a:pt x="0" y="0"/>
                  </a:moveTo>
                  <a:lnTo>
                    <a:pt x="879396" y="0"/>
                  </a:lnTo>
                  <a:lnTo>
                    <a:pt x="879396" y="887158"/>
                  </a:lnTo>
                  <a:lnTo>
                    <a:pt x="0" y="887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918015" y="2462301"/>
            <a:ext cx="3744930" cy="2240976"/>
            <a:chOff x="0" y="0"/>
            <a:chExt cx="4993240" cy="2987969"/>
          </a:xfrm>
        </p:grpSpPr>
        <p:sp>
          <p:nvSpPr>
            <p:cNvPr id="35" name="AutoShape 35"/>
            <p:cNvSpPr/>
            <p:nvPr/>
          </p:nvSpPr>
          <p:spPr>
            <a:xfrm>
              <a:off x="730622" y="1203120"/>
              <a:ext cx="4262618" cy="0"/>
            </a:xfrm>
            <a:prstGeom prst="line">
              <a:avLst/>
            </a:prstGeom>
            <a:ln w="50800" cap="flat">
              <a:solidFill>
                <a:srgbClr val="AA517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1291048"/>
              <a:ext cx="4993240" cy="947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6"/>
                </a:lnSpc>
              </a:pPr>
              <a:r>
                <a:rPr lang="en-US" sz="4800" spc="-96" dirty="0" err="1">
                  <a:solidFill>
                    <a:srgbClr val="3F7C98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ขออนุมัติใช้งบประมาณ</a:t>
              </a:r>
              <a:endParaRPr lang="en-US" sz="4800" spc="-96" dirty="0">
                <a:solidFill>
                  <a:srgbClr val="3F7C98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2639156"/>
              <a:ext cx="4993240" cy="348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4078292" y="0"/>
              <a:ext cx="914948" cy="885212"/>
            </a:xfrm>
            <a:custGeom>
              <a:avLst/>
              <a:gdLst/>
              <a:ahLst/>
              <a:cxnLst/>
              <a:rect l="l" t="t" r="r" b="b"/>
              <a:pathLst>
                <a:path w="914948" h="885212">
                  <a:moveTo>
                    <a:pt x="0" y="0"/>
                  </a:moveTo>
                  <a:lnTo>
                    <a:pt x="914948" y="0"/>
                  </a:lnTo>
                  <a:lnTo>
                    <a:pt x="914948" y="885212"/>
                  </a:lnTo>
                  <a:lnTo>
                    <a:pt x="0" y="88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>
            <a:off x="17259300" y="9448623"/>
            <a:ext cx="689326" cy="417617"/>
          </a:xfrm>
          <a:custGeom>
            <a:avLst/>
            <a:gdLst/>
            <a:ahLst/>
            <a:cxnLst/>
            <a:rect l="l" t="t" r="r" b="b"/>
            <a:pathLst>
              <a:path w="689326" h="417617">
                <a:moveTo>
                  <a:pt x="0" y="0"/>
                </a:moveTo>
                <a:lnTo>
                  <a:pt x="689326" y="0"/>
                </a:lnTo>
                <a:lnTo>
                  <a:pt x="689326" y="417617"/>
                </a:lnTo>
                <a:lnTo>
                  <a:pt x="0" y="41761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948093" y="-3576711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flipH="1">
            <a:off x="-875827" y="9073081"/>
            <a:ext cx="2056477" cy="2082508"/>
          </a:xfrm>
          <a:custGeom>
            <a:avLst/>
            <a:gdLst/>
            <a:ahLst/>
            <a:cxnLst/>
            <a:rect l="l" t="t" r="r" b="b"/>
            <a:pathLst>
              <a:path w="2056477" h="2082508">
                <a:moveTo>
                  <a:pt x="2056477" y="0"/>
                </a:moveTo>
                <a:lnTo>
                  <a:pt x="0" y="0"/>
                </a:lnTo>
                <a:lnTo>
                  <a:pt x="0" y="2082509"/>
                </a:lnTo>
                <a:lnTo>
                  <a:pt x="2056477" y="2082509"/>
                </a:lnTo>
                <a:lnTo>
                  <a:pt x="2056477" y="0"/>
                </a:lnTo>
                <a:close/>
              </a:path>
            </a:pathLst>
          </a:custGeom>
          <a:blipFill>
            <a:blip r:embed="rId39">
              <a:alphaModFix amt="40000"/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067474" y="638766"/>
            <a:ext cx="7987661" cy="1543050"/>
            <a:chOff x="0" y="0"/>
            <a:chExt cx="2103746" cy="406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103746" cy="406400"/>
            </a:xfrm>
            <a:custGeom>
              <a:avLst/>
              <a:gdLst/>
              <a:ahLst/>
              <a:cxnLst/>
              <a:rect l="l" t="t" r="r" b="b"/>
              <a:pathLst>
                <a:path w="2103746" h="406400">
                  <a:moveTo>
                    <a:pt x="190054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900546" y="406400"/>
                  </a:lnTo>
                  <a:lnTo>
                    <a:pt x="2103746" y="203200"/>
                  </a:lnTo>
                  <a:lnTo>
                    <a:pt x="1900546" y="0"/>
                  </a:lnTo>
                  <a:close/>
                </a:path>
              </a:pathLst>
            </a:custGeom>
            <a:solidFill>
              <a:srgbClr val="E0E2E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95250"/>
              <a:ext cx="1989446" cy="311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5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343196" y="6811457"/>
            <a:ext cx="4518084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7"/>
              </a:lnSpc>
            </a:pPr>
            <a:r>
              <a:rPr lang="en-US" sz="4825" spc="-96">
                <a:solidFill>
                  <a:srgbClr val="7061B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เขียนโครงการ/งบประมาณ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80650" y="800691"/>
            <a:ext cx="7403590" cy="1000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22"/>
              </a:lnSpc>
            </a:pPr>
            <a:r>
              <a:rPr lang="en-US" sz="6518" spc="-391" dirty="0" err="1">
                <a:solidFill>
                  <a:srgbClr val="404040"/>
                </a:solidFill>
                <a:latin typeface="Lana" panose="00000500000000000000" pitchFamily="2" charset="-34"/>
                <a:ea typeface="Micranberry" panose="02000603000000000000" pitchFamily="2" charset="-34"/>
                <a:cs typeface="Lana" panose="00000500000000000000" pitchFamily="2" charset="-34"/>
                <a:sym typeface="Amiko TH"/>
              </a:rPr>
              <a:t>ขั้นตอนการเบิกจ่ายใน</a:t>
            </a:r>
            <a:r>
              <a:rPr lang="en-US" sz="6518" spc="-391" dirty="0">
                <a:solidFill>
                  <a:srgbClr val="404040"/>
                </a:solidFill>
                <a:latin typeface="Lana" panose="00000500000000000000" pitchFamily="2" charset="-34"/>
                <a:ea typeface="Micranberry" panose="02000603000000000000" pitchFamily="2" charset="-34"/>
                <a:cs typeface="Lana" panose="00000500000000000000" pitchFamily="2" charset="-34"/>
                <a:sym typeface="Amiko TH"/>
              </a:rPr>
              <a:t> Smart Office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4253150"/>
            <a:ext cx="5790230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F7C98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1.บันทึกขออนุมัติงบประมาณ (ใบ1)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F7C98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2. อัปโหลดไฟล์ใน CMU E-sign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F7C98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3.ผู้จัดทำเอกสาร/หัวหน้าขั้นต้น/คณบดี ลงนามใน CMU E-sign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2142941" y="4986505"/>
            <a:ext cx="3744930" cy="1145130"/>
            <a:chOff x="0" y="-4830"/>
            <a:chExt cx="4993240" cy="1526840"/>
          </a:xfrm>
        </p:grpSpPr>
        <p:sp>
          <p:nvSpPr>
            <p:cNvPr id="49" name="TextBox 49"/>
            <p:cNvSpPr txBox="1"/>
            <p:nvPr/>
          </p:nvSpPr>
          <p:spPr>
            <a:xfrm>
              <a:off x="0" y="-4830"/>
              <a:ext cx="4993240" cy="947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6"/>
                </a:lnSpc>
              </a:pPr>
              <a:r>
                <a:rPr lang="en-US" sz="4800" spc="-96" dirty="0" err="1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ขออนุมัติจ่ายเงิน</a:t>
              </a:r>
              <a:endParaRPr lang="en-US" sz="4800" spc="-96" dirty="0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1173197"/>
              <a:ext cx="4993240" cy="348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2004155" y="5689006"/>
            <a:ext cx="6358764" cy="426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1.บันทึกขออนุมัติจ่ายเงิน (ใบ2) รายละเอียดตามบิลใบเสร็จ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2.ปริ้นบันทึกขออนุมัติงบประมาณ (ใบ1)/โครงการ (ถ้ามี) +บิลใบเสร็จตัวจริง ส่งเจ้าหน้าที่การเงิน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3.จนท.การเงินตรวจสอบความถูกต้อง+ตั้งหนี้ในระบบ 3 มิติ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4.อัปโหลดไฟล์ (ใบ2) +ใบตั้งหนี้+บิลใบเสร็จ ใน CMU E-sign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5.จนท.การเงินผู้จัดทำเอกสาร/หัวหน้าการเงิน/คณบดี ลงนามใน CMU E-sign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8673177" y="1990771"/>
            <a:ext cx="3744930" cy="1056327"/>
            <a:chOff x="0" y="113574"/>
            <a:chExt cx="4993240" cy="1408436"/>
          </a:xfrm>
        </p:grpSpPr>
        <p:sp>
          <p:nvSpPr>
            <p:cNvPr id="53" name="TextBox 53"/>
            <p:cNvSpPr txBox="1"/>
            <p:nvPr/>
          </p:nvSpPr>
          <p:spPr>
            <a:xfrm>
              <a:off x="0" y="113574"/>
              <a:ext cx="4993240" cy="947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6"/>
                </a:lnSpc>
              </a:pPr>
              <a:r>
                <a:rPr lang="en-US" sz="4800" spc="-96" dirty="0" err="1">
                  <a:solidFill>
                    <a:srgbClr val="133795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ส่งกองคลัง</a:t>
              </a:r>
              <a:endParaRPr lang="en-US" sz="4800" spc="-96" dirty="0">
                <a:solidFill>
                  <a:srgbClr val="133795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173197"/>
              <a:ext cx="4993240" cy="348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8571495" y="2661955"/>
            <a:ext cx="3846612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33795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1.เจ้าหน้าที่การเงิน ปริ้น (ใบ2)+ใบตั้งหนี้ที่ลงนามแล้ว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33795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พร้อมกับ (ใบ1)+โครงการ(ถ้ามี) สง MIS เพื่อตั้งเบิกเงิน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92723" y="-2748018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613367" y="-7285016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93854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19152" t="-19779" r="-40627"/>
              </a:stretch>
            </a:blip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537050"/>
            <a:ext cx="866117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452" spc="1304">
                <a:solidFill>
                  <a:srgbClr val="121212"/>
                </a:solidFill>
                <a:latin typeface="Lana" panose="00000500000000000000" pitchFamily="2" charset="-34"/>
                <a:ea typeface="Poppins 2 Semi-Bold"/>
                <a:cs typeface="Lana" panose="00000500000000000000" pitchFamily="2" charset="-34"/>
                <a:sym typeface="Poppins 2 Semi-Bold"/>
              </a:rPr>
              <a:t>For Your Attention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0502" y="3891673"/>
            <a:ext cx="8659369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</a:pPr>
            <a:r>
              <a:rPr lang="en-US" sz="11812">
                <a:solidFill>
                  <a:srgbClr val="431096"/>
                </a:solidFill>
                <a:latin typeface="Lana" panose="00000500000000000000" pitchFamily="2" charset="-34"/>
                <a:ea typeface="Poppins 2 Semi-Bold"/>
                <a:cs typeface="Lana" panose="00000500000000000000" pitchFamily="2" charset="-34"/>
                <a:sym typeface="Poppins 2 Semi-Bold"/>
              </a:rPr>
              <a:t>Thank You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0502" y="3446437"/>
            <a:ext cx="617356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3155">
                <a:solidFill>
                  <a:srgbClr val="FFFFFF"/>
                </a:solidFill>
                <a:latin typeface="Lana" panose="00000500000000000000" pitchFamily="2" charset="-34"/>
                <a:ea typeface="Poppins 1 Semi-Bold"/>
                <a:cs typeface="Lana" panose="00000500000000000000" pitchFamily="2" charset="-34"/>
                <a:sym typeface="Poppins 1 Semi-Bold"/>
              </a:rPr>
              <a:t>Business Presentation - 2023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578547" y="-2673157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1398783" y="-696185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2403563" y="2840971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71665" y="-5199"/>
            <a:ext cx="6661279" cy="858187"/>
            <a:chOff x="0" y="0"/>
            <a:chExt cx="5106750" cy="3493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06750" cy="349355"/>
            </a:xfrm>
            <a:custGeom>
              <a:avLst/>
              <a:gdLst/>
              <a:ahLst/>
              <a:cxnLst/>
              <a:rect l="l" t="t" r="r" b="b"/>
              <a:pathLst>
                <a:path w="5106750" h="349355">
                  <a:moveTo>
                    <a:pt x="4903550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5106750" y="349355"/>
                  </a:lnTo>
                  <a:lnTo>
                    <a:pt x="490355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4903550" cy="377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458751" y="1959374"/>
            <a:ext cx="8949311" cy="7690814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145831" y="-8337"/>
            <a:ext cx="648076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h-TH" sz="4800" b="1" dirty="0">
                <a:latin typeface="Lana" panose="00000500000000000000" pitchFamily="2" charset="-34"/>
                <a:cs typeface="Lana" panose="00000500000000000000" pitchFamily="2" charset="-34"/>
              </a:rPr>
              <a:t> </a:t>
            </a:r>
            <a:r>
              <a:rPr lang="th-TH" sz="6000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กรณี</a:t>
            </a:r>
            <a:r>
              <a:rPr lang="th-TH" sz="6000" u="sng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ไม่มี</a:t>
            </a:r>
            <a:r>
              <a:rPr lang="th-TH" sz="6000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รายการจัดซื้อจัดจ้าง</a:t>
            </a:r>
            <a:endParaRPr lang="en-US" sz="6000" dirty="0">
              <a:solidFill>
                <a:schemeClr val="bg1"/>
              </a:solidFill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7E6F96BF-65B3-4BB7-A085-85261EC5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777" y="35989"/>
            <a:ext cx="8510626" cy="100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817999">
            <a:off x="-3379763" y="-1490920"/>
            <a:ext cx="3194203" cy="16029749"/>
            <a:chOff x="0" y="0"/>
            <a:chExt cx="841272" cy="42218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8959574">
            <a:off x="-1572430" y="-218157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818284">
            <a:off x="17655473" y="2905987"/>
            <a:ext cx="3194203" cy="9961116"/>
            <a:chOff x="0" y="0"/>
            <a:chExt cx="841272" cy="2623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818284">
            <a:off x="14186653" y="6974300"/>
            <a:ext cx="274711" cy="11053763"/>
            <a:chOff x="0" y="0"/>
            <a:chExt cx="72352" cy="2911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6" name="Picture 1">
            <a:extLst>
              <a:ext uri="{FF2B5EF4-FFF2-40B4-BE49-F238E27FC236}">
                <a16:creationId xmlns:a16="http://schemas.microsoft.com/office/drawing/2014/main" id="{D1188969-2FF6-45B6-AD71-F7F8DBCA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58" y="104626"/>
            <a:ext cx="10845309" cy="101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2">
            <a:extLst>
              <a:ext uri="{FF2B5EF4-FFF2-40B4-BE49-F238E27FC236}">
                <a16:creationId xmlns:a16="http://schemas.microsoft.com/office/drawing/2014/main" id="{21B3813C-CE99-4B49-AEC2-08FE1BAF318F}"/>
              </a:ext>
            </a:extLst>
          </p:cNvPr>
          <p:cNvGrpSpPr/>
          <p:nvPr/>
        </p:nvGrpSpPr>
        <p:grpSpPr>
          <a:xfrm>
            <a:off x="11049000" y="622617"/>
            <a:ext cx="5875346" cy="846983"/>
            <a:chOff x="0" y="0"/>
            <a:chExt cx="2247054" cy="349355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1F4848FF-9A48-4BCF-93EE-A50C1EBDBC39}"/>
                </a:ext>
              </a:extLst>
            </p:cNvPr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C7B7B915-91F2-4F9B-A1A7-6D3A08A181D9}"/>
                </a:ext>
              </a:extLst>
            </p:cNvPr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089E775-AC59-422D-9636-4D50B4763F40}"/>
              </a:ext>
            </a:extLst>
          </p:cNvPr>
          <p:cNvSpPr txBox="1"/>
          <p:nvPr/>
        </p:nvSpPr>
        <p:spPr>
          <a:xfrm>
            <a:off x="11581164" y="601638"/>
            <a:ext cx="5210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กรณียืมเงินทดรองจ่าย</a:t>
            </a:r>
            <a:endParaRPr lang="en-US" sz="6000" b="1" dirty="0">
              <a:solidFill>
                <a:schemeClr val="bg1"/>
              </a:solidFill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11E46D02-CB73-4694-BE87-FB0CBFF1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10" y="277881"/>
            <a:ext cx="8982075" cy="100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C0B70B5-D38A-4D00-B8AD-1583AAF05B0A}"/>
              </a:ext>
            </a:extLst>
          </p:cNvPr>
          <p:cNvGrpSpPr/>
          <p:nvPr/>
        </p:nvGrpSpPr>
        <p:grpSpPr>
          <a:xfrm>
            <a:off x="1040148" y="-1004345"/>
            <a:ext cx="5875346" cy="3218833"/>
            <a:chOff x="457816" y="417731"/>
            <a:chExt cx="5875346" cy="3218833"/>
          </a:xfrm>
        </p:grpSpPr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6087E949-A43C-4A8C-B448-B3ABF6CDE9B9}"/>
                </a:ext>
              </a:extLst>
            </p:cNvPr>
            <p:cNvGrpSpPr/>
            <p:nvPr/>
          </p:nvGrpSpPr>
          <p:grpSpPr>
            <a:xfrm>
              <a:off x="457816" y="417731"/>
              <a:ext cx="5875346" cy="3218833"/>
              <a:chOff x="0" y="-57150"/>
              <a:chExt cx="2247054" cy="1231324"/>
            </a:xfrm>
          </p:grpSpPr>
          <p:sp>
            <p:nvSpPr>
              <p:cNvPr id="60" name="Freeform 3">
                <a:extLst>
                  <a:ext uri="{FF2B5EF4-FFF2-40B4-BE49-F238E27FC236}">
                    <a16:creationId xmlns:a16="http://schemas.microsoft.com/office/drawing/2014/main" id="{F2898E0B-5758-4F50-BA33-14EC1B1235CF}"/>
                  </a:ext>
                </a:extLst>
              </p:cNvPr>
              <p:cNvSpPr/>
              <p:nvPr/>
            </p:nvSpPr>
            <p:spPr>
              <a:xfrm>
                <a:off x="0" y="824819"/>
                <a:ext cx="2247054" cy="349355"/>
              </a:xfrm>
              <a:custGeom>
                <a:avLst/>
                <a:gdLst/>
                <a:ahLst/>
                <a:cxnLst/>
                <a:rect l="l" t="t" r="r" b="b"/>
                <a:pathLst>
                  <a:path w="2247054" h="349355">
                    <a:moveTo>
                      <a:pt x="2043854" y="0"/>
                    </a:moveTo>
                    <a:lnTo>
                      <a:pt x="0" y="0"/>
                    </a:lnTo>
                    <a:lnTo>
                      <a:pt x="203200" y="349355"/>
                    </a:lnTo>
                    <a:lnTo>
                      <a:pt x="2247054" y="349355"/>
                    </a:lnTo>
                    <a:lnTo>
                      <a:pt x="204385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1048D">
                      <a:alpha val="100000"/>
                    </a:srgbClr>
                  </a:gs>
                  <a:gs pos="50000">
                    <a:srgbClr val="054CC4">
                      <a:alpha val="100000"/>
                    </a:srgbClr>
                  </a:gs>
                  <a:gs pos="100000">
                    <a:srgbClr val="C405B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>
                  <a:latin typeface="Lana" panose="00000500000000000000" pitchFamily="2" charset="-34"/>
                  <a:cs typeface="Lana" panose="00000500000000000000" pitchFamily="2" charset="-34"/>
                </a:endParaRPr>
              </a:p>
            </p:txBody>
          </p:sp>
          <p:sp>
            <p:nvSpPr>
              <p:cNvPr id="61" name="TextBox 4">
                <a:extLst>
                  <a:ext uri="{FF2B5EF4-FFF2-40B4-BE49-F238E27FC236}">
                    <a16:creationId xmlns:a16="http://schemas.microsoft.com/office/drawing/2014/main" id="{F6E672B6-E3DB-429D-9964-478DBCD3A05A}"/>
                  </a:ext>
                </a:extLst>
              </p:cNvPr>
              <p:cNvSpPr txBox="1"/>
              <p:nvPr/>
            </p:nvSpPr>
            <p:spPr>
              <a:xfrm>
                <a:off x="101600" y="-57150"/>
                <a:ext cx="2043854" cy="4065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Lana" panose="00000500000000000000" pitchFamily="2" charset="-34"/>
                  <a:cs typeface="Lana" panose="00000500000000000000" pitchFamily="2" charset="-34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26928B-A6AF-416D-83B3-B195E2D9C677}"/>
                </a:ext>
              </a:extLst>
            </p:cNvPr>
            <p:cNvSpPr txBox="1"/>
            <p:nvPr/>
          </p:nvSpPr>
          <p:spPr>
            <a:xfrm>
              <a:off x="1001460" y="2620901"/>
              <a:ext cx="520768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6000" b="1" dirty="0">
                  <a:solidFill>
                    <a:schemeClr val="bg1"/>
                  </a:solidFill>
                  <a:latin typeface="Lana" panose="00000500000000000000" pitchFamily="2" charset="-34"/>
                  <a:cs typeface="Lana" panose="00000500000000000000" pitchFamily="2" charset="-34"/>
                </a:rPr>
                <a:t>กรณีคืนเงินทดรองจ่าย</a:t>
              </a:r>
              <a:endParaRPr lang="en-US" sz="6000" b="1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0087" y="1828405"/>
            <a:ext cx="14723846" cy="1756977"/>
            <a:chOff x="0" y="0"/>
            <a:chExt cx="19631795" cy="234263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3033"/>
              <a:ext cx="1262459" cy="1262459"/>
              <a:chOff x="0" y="0"/>
              <a:chExt cx="556826" cy="5568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1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8369336" y="23033"/>
              <a:ext cx="1262459" cy="1262459"/>
              <a:chOff x="0" y="0"/>
              <a:chExt cx="556826" cy="556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6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765999" y="0"/>
              <a:ext cx="1262459" cy="1262459"/>
              <a:chOff x="0" y="0"/>
              <a:chExt cx="556826" cy="55682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3EDAD8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2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347734" y="23033"/>
              <a:ext cx="1262459" cy="1262459"/>
              <a:chOff x="0" y="0"/>
              <a:chExt cx="556826" cy="55682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3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021601" y="23033"/>
              <a:ext cx="1262459" cy="1262459"/>
              <a:chOff x="0" y="0"/>
              <a:chExt cx="556826" cy="5568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18AFD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4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4695469" y="23033"/>
              <a:ext cx="1262459" cy="1262459"/>
              <a:chOff x="0" y="0"/>
              <a:chExt cx="556826" cy="55682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1C88C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5</a:t>
                </a:r>
              </a:p>
            </p:txBody>
          </p:sp>
        </p:grpSp>
        <p:sp>
          <p:nvSpPr>
            <p:cNvPr id="21" name="AutoShape 21"/>
            <p:cNvSpPr/>
            <p:nvPr/>
          </p:nvSpPr>
          <p:spPr>
            <a:xfrm>
              <a:off x="631230" y="1285492"/>
              <a:ext cx="0" cy="1056158"/>
            </a:xfrm>
            <a:prstGeom prst="line">
              <a:avLst/>
            </a:prstGeom>
            <a:ln w="63500" cap="flat">
              <a:solidFill>
                <a:srgbClr val="86EAE9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4397229" y="1262459"/>
              <a:ext cx="0" cy="1080177"/>
            </a:xfrm>
            <a:prstGeom prst="line">
              <a:avLst/>
            </a:prstGeom>
            <a:ln w="63500" cap="flat">
              <a:solidFill>
                <a:srgbClr val="86EAE9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7978964" y="1285492"/>
              <a:ext cx="0" cy="1056158"/>
            </a:xfrm>
            <a:prstGeom prst="line">
              <a:avLst/>
            </a:prstGeom>
            <a:ln w="63500" cap="flat">
              <a:solidFill>
                <a:srgbClr val="37C9EF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11652831" y="1285492"/>
              <a:ext cx="0" cy="1056158"/>
            </a:xfrm>
            <a:prstGeom prst="line">
              <a:avLst/>
            </a:prstGeom>
            <a:ln w="63500" cap="flat">
              <a:solidFill>
                <a:srgbClr val="18AFD6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15326698" y="1285492"/>
              <a:ext cx="0" cy="1056158"/>
            </a:xfrm>
            <a:prstGeom prst="line">
              <a:avLst/>
            </a:prstGeom>
            <a:ln w="63500" cap="flat">
              <a:solidFill>
                <a:srgbClr val="1C88CF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19000565" y="1285492"/>
              <a:ext cx="0" cy="1057144"/>
            </a:xfrm>
            <a:prstGeom prst="line">
              <a:avLst/>
            </a:prstGeom>
            <a:ln w="63500" cap="flat">
              <a:solidFill>
                <a:srgbClr val="13538A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7" name="AutoShape 27"/>
            <p:cNvSpPr/>
            <p:nvPr/>
          </p:nvSpPr>
          <p:spPr>
            <a:xfrm flipV="1">
              <a:off x="1262459" y="631230"/>
              <a:ext cx="2503540" cy="23033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5028458" y="631230"/>
              <a:ext cx="2319276" cy="23033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8610193" y="654263"/>
              <a:ext cx="2411408" cy="0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12284061" y="654263"/>
              <a:ext cx="2411408" cy="0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15957928" y="654263"/>
              <a:ext cx="2411408" cy="0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2" name="Freeform 32"/>
          <p:cNvSpPr/>
          <p:nvPr/>
        </p:nvSpPr>
        <p:spPr>
          <a:xfrm>
            <a:off x="834916" y="4358027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3696321" y="3633007"/>
            <a:ext cx="2695320" cy="4870310"/>
            <a:chOff x="0" y="-76200"/>
            <a:chExt cx="3593760" cy="649374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76200"/>
              <a:ext cx="3593760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เขียน TOR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23680"/>
              <a:ext cx="3593760" cy="5693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 TOR ส่งคำขอไปพัสดุ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2.จนท.พัส</a:t>
              </a:r>
              <a:r>
                <a:rPr lang="en-US" sz="2499" u="sng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ดุ</a:t>
              </a: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ตรวจสอบ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3.อัปโหลดไฟล์ TOR+ตารางราคากลาง บก.06 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4.คณะกรรมการกำหนด TOR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9B3F3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3696321" y="3690157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537909" y="4300877"/>
            <a:ext cx="2457578" cy="4395821"/>
            <a:chOff x="0" y="-76200"/>
            <a:chExt cx="3276771" cy="5861095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76200"/>
              <a:ext cx="3276771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ขออนุมัติจัดซื้อจัดจ้าง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723680"/>
              <a:ext cx="3276771" cy="506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บันทึกรายการขอซื้อขอจ้างรายละเอียดตาม TOR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2.ปริ้น ขออนุมัติงบประมาณ (ใบ1)+TOR+ตารางราคากลาง บก.06 ที่ลงนามผ่าน CMU e-sign เรียบร้อยแล้วส่งพัสดุ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6439266" y="4313917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9142010" y="3528232"/>
            <a:ext cx="2905107" cy="6768265"/>
            <a:chOff x="0" y="-76200"/>
            <a:chExt cx="3873477" cy="9024353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76200"/>
              <a:ext cx="3873477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ขออนุมัติจัดซื้อจัดจ้าง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23680"/>
              <a:ext cx="3873477" cy="8224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7061B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7061B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จนท.พัสดุ </a:t>
              </a:r>
              <a:r>
                <a:rPr lang="en-US" sz="2499" spc="37">
                  <a:solidFill>
                    <a:srgbClr val="7061B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ตรวจสอบเอกสาร TOR+ตารางราคากลาง บก.06+ใบเสนอราคา+รายงานขอซื้อขอจ้าง+รายงานผลพิจารณา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7061B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2.จัดทำ PR/PO ใน 3 มิติ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7061B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3.อัปโหลดไฟล์ รายงานขอซื้อขอจ้าง+รายงานผลพิจารณา (จาก SMOF) PR/PO (จาก 3 มิติ) 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7061B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4.จนท.พัสดุ/หัวหน้าพัสดุ/คณบดีหรือรองคณบดี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7061B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44" name="Freeform 44"/>
          <p:cNvSpPr/>
          <p:nvPr/>
        </p:nvSpPr>
        <p:spPr>
          <a:xfrm>
            <a:off x="9214711" y="3559858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12046880" y="4300877"/>
            <a:ext cx="2740919" cy="5300492"/>
            <a:chOff x="0" y="-76200"/>
            <a:chExt cx="3654558" cy="7067323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76200"/>
              <a:ext cx="3654558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สั่งซื้อ/สั่งจ้าง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723680"/>
              <a:ext cx="3654558" cy="626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1.ผู้รับจ้าง/ผู้ขายลงนามในใบสั่งซื้อ/สั่งจ้าง/สัญญา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2.ดำเนินการรับมอบสินค้า/งาน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</a:t>
              </a:r>
              <a:r>
                <a:rPr lang="en-US" sz="2499" u="sng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จนท.พัสดุ</a:t>
              </a: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จัดทำใบตรวจรับพัสดุ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4.แจ้งกรรมการตรวจรับ ตรวจสอบงานที่สอบมอบ และให้</a:t>
              </a:r>
              <a:r>
                <a:rPr lang="en-US" sz="2499" u="sng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ผู้ประสานงาน</a:t>
              </a: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 นำเสนอลงนามในใบเตรวจรับ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12094742" y="4313917"/>
            <a:ext cx="2560709" cy="556954"/>
          </a:xfrm>
          <a:custGeom>
            <a:avLst/>
            <a:gdLst/>
            <a:ahLst/>
            <a:cxnLst/>
            <a:rect l="l" t="t" r="r" b="b"/>
            <a:pathLst>
              <a:path w="2560709" h="556954">
                <a:moveTo>
                  <a:pt x="0" y="0"/>
                </a:moveTo>
                <a:lnTo>
                  <a:pt x="2560709" y="0"/>
                </a:lnTo>
                <a:lnTo>
                  <a:pt x="2560709" y="556954"/>
                </a:lnTo>
                <a:lnTo>
                  <a:pt x="0" y="556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14655451" y="3510127"/>
            <a:ext cx="3221070" cy="6293776"/>
            <a:chOff x="0" y="-76200"/>
            <a:chExt cx="4294760" cy="8391701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76200"/>
              <a:ext cx="4294760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การเบิกจ่าย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723680"/>
              <a:ext cx="4294760" cy="759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บันทึกขออนุมัติจ่ายเงิน (ใบ2) รายละเอียดตามใบวางบิล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2.จนท.พัสดุส่งชุดเอกสารทั้งหมดให้ จนท.การเงิน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3.จนท.การเงินตรวจสอบความถูกต้อง+ตั้งหนี้ในระบบ 3 มิติ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4.อัปโหลดไฟล์ (ใบ2) +ใบตั้งหนี้+ชุดจัดซื้อจัดจ้าง 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5.จนท.การเงินผู้จัดทำเอกสาร/หัวหน้าการเงิน/คณบดี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14938554" y="3585382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5337887" y="456805"/>
            <a:ext cx="7315200" cy="1371600"/>
          </a:xfrm>
          <a:custGeom>
            <a:avLst/>
            <a:gdLst/>
            <a:ahLst/>
            <a:cxnLst/>
            <a:rect l="l" t="t" r="r" b="b"/>
            <a:pathLst>
              <a:path w="7315200" h="1371600">
                <a:moveTo>
                  <a:pt x="0" y="0"/>
                </a:moveTo>
                <a:lnTo>
                  <a:pt x="7315200" y="0"/>
                </a:lnTo>
                <a:lnTo>
                  <a:pt x="73152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3127970" y="457398"/>
            <a:ext cx="11735034" cy="1219326"/>
            <a:chOff x="0" y="-76200"/>
            <a:chExt cx="15646712" cy="1625768"/>
          </a:xfrm>
        </p:grpSpPr>
        <p:sp>
          <p:nvSpPr>
            <p:cNvPr id="55" name="TextBox 55"/>
            <p:cNvSpPr txBox="1"/>
            <p:nvPr/>
          </p:nvSpPr>
          <p:spPr>
            <a:xfrm>
              <a:off x="14525" y="-76200"/>
              <a:ext cx="15632187" cy="774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11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กรณีที่มีรายการจัดซื้อจัดจ้าง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908793"/>
              <a:ext cx="15632187" cy="640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en-US" sz="2899" spc="86" dirty="0" err="1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วงเงินไม่เกิน</a:t>
              </a:r>
              <a:r>
                <a:rPr lang="en-US" sz="2899" spc="86" dirty="0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 500,000 </a:t>
              </a:r>
              <a:r>
                <a:rPr lang="en-US" sz="2899" spc="86" dirty="0" err="1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บาท</a:t>
              </a:r>
              <a:endParaRPr lang="en-US" sz="2899" spc="86" dirty="0">
                <a:solidFill>
                  <a:srgbClr val="191919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92012" y="4300877"/>
            <a:ext cx="2540673" cy="4395821"/>
            <a:chOff x="0" y="-76200"/>
            <a:chExt cx="3387564" cy="5861095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76200"/>
              <a:ext cx="3387564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ขออนุมัติงบประมาณ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723680"/>
              <a:ext cx="3387564" cy="506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บันทึกขออนุมัติงบประมาณ (ใบ1)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 อัปโหลดไฟล์ใน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3.ผู้จัดทำเอกสาร/หัวหน้าขั้นต้น/คณบดี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1B7A4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60" name="Freeform 60" descr="Gradient Wave Illustration"/>
          <p:cNvSpPr/>
          <p:nvPr/>
        </p:nvSpPr>
        <p:spPr>
          <a:xfrm rot="-1765158">
            <a:off x="-8109160" y="-3821392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4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 descr="Gradient Wave Illustration"/>
          <p:cNvSpPr/>
          <p:nvPr/>
        </p:nvSpPr>
        <p:spPr>
          <a:xfrm rot="-1149059">
            <a:off x="-1395402" y="5539919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4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0087" y="1828405"/>
            <a:ext cx="14723846" cy="1756977"/>
            <a:chOff x="0" y="0"/>
            <a:chExt cx="19631795" cy="234263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3033"/>
              <a:ext cx="1262459" cy="1262459"/>
              <a:chOff x="0" y="0"/>
              <a:chExt cx="556826" cy="5568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1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8369336" y="23033"/>
              <a:ext cx="1262459" cy="1262459"/>
              <a:chOff x="0" y="0"/>
              <a:chExt cx="556826" cy="556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6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765999" y="0"/>
              <a:ext cx="1262459" cy="1262459"/>
              <a:chOff x="0" y="0"/>
              <a:chExt cx="556826" cy="55682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3EDAD8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2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347734" y="23033"/>
              <a:ext cx="1262459" cy="1262459"/>
              <a:chOff x="0" y="0"/>
              <a:chExt cx="556826" cy="55682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3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021601" y="23033"/>
              <a:ext cx="1262459" cy="1262459"/>
              <a:chOff x="0" y="0"/>
              <a:chExt cx="556826" cy="5568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18AFD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4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4695469" y="23033"/>
              <a:ext cx="1262459" cy="1262459"/>
              <a:chOff x="0" y="0"/>
              <a:chExt cx="556826" cy="55682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56826" cy="556826"/>
              </a:xfrm>
              <a:custGeom>
                <a:avLst/>
                <a:gdLst/>
                <a:ahLst/>
                <a:cxnLst/>
                <a:rect l="l" t="t" r="r" b="b"/>
                <a:pathLst>
                  <a:path w="556826" h="556826">
                    <a:moveTo>
                      <a:pt x="278413" y="0"/>
                    </a:moveTo>
                    <a:cubicBezTo>
                      <a:pt x="124650" y="0"/>
                      <a:pt x="0" y="124650"/>
                      <a:pt x="0" y="278413"/>
                    </a:cubicBezTo>
                    <a:cubicBezTo>
                      <a:pt x="0" y="432176"/>
                      <a:pt x="124650" y="556826"/>
                      <a:pt x="278413" y="556826"/>
                    </a:cubicBezTo>
                    <a:cubicBezTo>
                      <a:pt x="432176" y="556826"/>
                      <a:pt x="556826" y="432176"/>
                      <a:pt x="556826" y="278413"/>
                    </a:cubicBezTo>
                    <a:cubicBezTo>
                      <a:pt x="556826" y="124650"/>
                      <a:pt x="432176" y="0"/>
                      <a:pt x="278413" y="0"/>
                    </a:cubicBezTo>
                    <a:close/>
                  </a:path>
                </a:pathLst>
              </a:custGeom>
              <a:solidFill>
                <a:srgbClr val="1C88C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52202" y="-52573"/>
                <a:ext cx="452421" cy="55719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ana" panose="00000500000000000000" pitchFamily="2" charset="-34"/>
                    <a:ea typeface="Amiko TH"/>
                    <a:cs typeface="Lana" panose="00000500000000000000" pitchFamily="2" charset="-34"/>
                    <a:sym typeface="Amiko TH"/>
                  </a:rPr>
                  <a:t>5</a:t>
                </a:r>
              </a:p>
            </p:txBody>
          </p:sp>
        </p:grpSp>
        <p:sp>
          <p:nvSpPr>
            <p:cNvPr id="21" name="AutoShape 21"/>
            <p:cNvSpPr/>
            <p:nvPr/>
          </p:nvSpPr>
          <p:spPr>
            <a:xfrm>
              <a:off x="631230" y="1285492"/>
              <a:ext cx="0" cy="1056158"/>
            </a:xfrm>
            <a:prstGeom prst="line">
              <a:avLst/>
            </a:prstGeom>
            <a:ln w="63500" cap="flat">
              <a:solidFill>
                <a:srgbClr val="86EAE9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4397229" y="1262459"/>
              <a:ext cx="0" cy="1080177"/>
            </a:xfrm>
            <a:prstGeom prst="line">
              <a:avLst/>
            </a:prstGeom>
            <a:ln w="63500" cap="flat">
              <a:solidFill>
                <a:srgbClr val="86EAE9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7978964" y="1285492"/>
              <a:ext cx="0" cy="1056158"/>
            </a:xfrm>
            <a:prstGeom prst="line">
              <a:avLst/>
            </a:prstGeom>
            <a:ln w="63500" cap="flat">
              <a:solidFill>
                <a:srgbClr val="37C9EF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11652831" y="1285492"/>
              <a:ext cx="0" cy="1056158"/>
            </a:xfrm>
            <a:prstGeom prst="line">
              <a:avLst/>
            </a:prstGeom>
            <a:ln w="63500" cap="flat">
              <a:solidFill>
                <a:srgbClr val="18AFD6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15326698" y="1285492"/>
              <a:ext cx="0" cy="1056158"/>
            </a:xfrm>
            <a:prstGeom prst="line">
              <a:avLst/>
            </a:prstGeom>
            <a:ln w="63500" cap="flat">
              <a:solidFill>
                <a:srgbClr val="1C88CF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19000565" y="1285492"/>
              <a:ext cx="0" cy="1057144"/>
            </a:xfrm>
            <a:prstGeom prst="line">
              <a:avLst/>
            </a:prstGeom>
            <a:ln w="63500" cap="flat">
              <a:solidFill>
                <a:srgbClr val="13538A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27" name="AutoShape 27"/>
            <p:cNvSpPr/>
            <p:nvPr/>
          </p:nvSpPr>
          <p:spPr>
            <a:xfrm flipV="1">
              <a:off x="1262459" y="631230"/>
              <a:ext cx="2503540" cy="23033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5028458" y="631230"/>
              <a:ext cx="2319276" cy="23033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8610193" y="654263"/>
              <a:ext cx="2411408" cy="0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12284061" y="654263"/>
              <a:ext cx="2411408" cy="0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15957928" y="654263"/>
              <a:ext cx="2411408" cy="0"/>
            </a:xfrm>
            <a:prstGeom prst="line">
              <a:avLst/>
            </a:prstGeom>
            <a:ln w="76200" cap="flat">
              <a:solidFill>
                <a:srgbClr val="EDF0F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2" name="Freeform 32"/>
          <p:cNvSpPr/>
          <p:nvPr/>
        </p:nvSpPr>
        <p:spPr>
          <a:xfrm>
            <a:off x="834916" y="4358027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3696321" y="3633007"/>
            <a:ext cx="2695320" cy="4870310"/>
            <a:chOff x="0" y="-76200"/>
            <a:chExt cx="3593760" cy="649374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76200"/>
              <a:ext cx="3593760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เขียน TOR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23680"/>
              <a:ext cx="3593760" cy="5693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 TOR ส่งคำขอไปพัสดุ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2.จนท.พัส</a:t>
              </a:r>
              <a:r>
                <a:rPr lang="en-US" sz="2499" u="sng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ดุ</a:t>
              </a: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ตรวจสอบ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3.อัปโหลดไฟล์ TOR+ตารางราคากลาง บก.06 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9B3F3D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4.คณะกรรมการกำหนด TOR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9B3F3D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3696321" y="3690157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12046880" y="4300877"/>
            <a:ext cx="2740919" cy="6293776"/>
            <a:chOff x="0" y="-76200"/>
            <a:chExt cx="3654558" cy="8391701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76200"/>
              <a:ext cx="3654558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สั่งซื้อ/สั่งจ้าง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723680"/>
              <a:ext cx="3654558" cy="759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 นัดกรรมการพิจารณาผล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 จัดทำประกาศผู้ชนะ ปริ้นเสนอหัวหน้า/เลขาฯ/คณบดี ลงนามเอกสาร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 ลงวันที่ ณ วันที่คณบดีลงนามจริง เสนอแฟ้มหัวหน้าอีกรอบ เพื่ออนุมัติประกาศผู้ชนะในระบบ e-GP และ CMU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C88C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4.จัดทำสัญญา ปริ้น เสนอหัวหน้า/เลขาฯ/คณบดีลงนาม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1C88C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1C88C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40" name="Freeform 40"/>
          <p:cNvSpPr/>
          <p:nvPr/>
        </p:nvSpPr>
        <p:spPr>
          <a:xfrm>
            <a:off x="12094742" y="4313917"/>
            <a:ext cx="2560709" cy="556954"/>
          </a:xfrm>
          <a:custGeom>
            <a:avLst/>
            <a:gdLst/>
            <a:ahLst/>
            <a:cxnLst/>
            <a:rect l="l" t="t" r="r" b="b"/>
            <a:pathLst>
              <a:path w="2560709" h="556954">
                <a:moveTo>
                  <a:pt x="0" y="0"/>
                </a:moveTo>
                <a:lnTo>
                  <a:pt x="2560709" y="0"/>
                </a:lnTo>
                <a:lnTo>
                  <a:pt x="2560709" y="556954"/>
                </a:lnTo>
                <a:lnTo>
                  <a:pt x="0" y="556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14401278" y="3674150"/>
            <a:ext cx="3624572" cy="6129753"/>
            <a:chOff x="-515361" y="142497"/>
            <a:chExt cx="4832762" cy="8173004"/>
          </a:xfrm>
        </p:grpSpPr>
        <p:sp>
          <p:nvSpPr>
            <p:cNvPr id="42" name="TextBox 42"/>
            <p:cNvSpPr txBox="1"/>
            <p:nvPr/>
          </p:nvSpPr>
          <p:spPr>
            <a:xfrm>
              <a:off x="-515361" y="142497"/>
              <a:ext cx="4317401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 dirty="0" err="1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การเบิกจ่าย</a:t>
              </a:r>
              <a:endParaRPr lang="en-US" sz="2799" dirty="0">
                <a:solidFill>
                  <a:srgbClr val="191919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23680"/>
              <a:ext cx="4317401" cy="759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บันทึกขออนุมัติจ่ายเงิน (ใบ2) รายละเอียดตามใบวางบิล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2.จนท.พัสดุส่งชุดเอกสารทั้งหมดให้ จนท.การเงิน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</a:t>
              </a:r>
              <a:r>
                <a:rPr lang="en-US" sz="2499" u="sng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จนท.การเงิน</a:t>
              </a: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ตรวจสอบความถูกต้อง+ตั้งหนี้ในระบบ 3 มิติ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4.อัปโหลดไฟล์ (ใบ2) +ใบตั้งหนี้+ชุดจัดซื้อจัดจ้าง 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BA4852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5.จนท.การเงินผู้จัดทำเอกสาร/หัวหน้าการเงิน/คณบดี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BA4852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44" name="Freeform 44"/>
          <p:cNvSpPr/>
          <p:nvPr/>
        </p:nvSpPr>
        <p:spPr>
          <a:xfrm>
            <a:off x="14848900" y="3583685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4" y="0"/>
                </a:lnTo>
                <a:lnTo>
                  <a:pt x="2654864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378496" y="381050"/>
            <a:ext cx="7315200" cy="1371600"/>
          </a:xfrm>
          <a:custGeom>
            <a:avLst/>
            <a:gdLst/>
            <a:ahLst/>
            <a:cxnLst/>
            <a:rect l="l" t="t" r="r" b="b"/>
            <a:pathLst>
              <a:path w="7315200" h="1371600">
                <a:moveTo>
                  <a:pt x="0" y="0"/>
                </a:moveTo>
                <a:lnTo>
                  <a:pt x="7315200" y="0"/>
                </a:lnTo>
                <a:lnTo>
                  <a:pt x="73152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9337665" y="3681984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5" y="0"/>
                </a:lnTo>
                <a:lnTo>
                  <a:pt x="2654865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6537389" y="3742415"/>
            <a:ext cx="2887327" cy="6768265"/>
            <a:chOff x="0" y="-76200"/>
            <a:chExt cx="3849769" cy="9024353"/>
          </a:xfrm>
        </p:grpSpPr>
        <p:sp>
          <p:nvSpPr>
            <p:cNvPr id="48" name="TextBox 48"/>
            <p:cNvSpPr txBox="1"/>
            <p:nvPr/>
          </p:nvSpPr>
          <p:spPr>
            <a:xfrm>
              <a:off x="0" y="-76200"/>
              <a:ext cx="3849769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ประกาศแผนจัดซื้อจัดจ้าง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723680"/>
              <a:ext cx="3849769" cy="8224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1.จัดทำขออนุมัติเผยแพร่แผน (ลงวันที่ปัจจุบัน)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2.จัดทำประกาศเผยแพร่แผน (เว้นวันที่ไว้) 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3.จัดทำใบเสนองาน พร้อมเอกสาร ลำดับ 1-2 เสนอหัวหน้า/เลขาฯ/คณบดี ลงนาม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443880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4.ลงวันที่ ณ วันที่คณบดีลงนามจริง (วันที่ปัจจุบัน) เสนอแฟ้มหัวหน้าอีกรอบ เพื่ออนุมัติประกาศเผยแพร่แผน ในระบบ e-GP และ CMU (วันเดียวกัน)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443880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583130" y="3799565"/>
            <a:ext cx="2654864" cy="577433"/>
          </a:xfrm>
          <a:custGeom>
            <a:avLst/>
            <a:gdLst/>
            <a:ahLst/>
            <a:cxnLst/>
            <a:rect l="l" t="t" r="r" b="b"/>
            <a:pathLst>
              <a:path w="2654864" h="577433">
                <a:moveTo>
                  <a:pt x="0" y="0"/>
                </a:moveTo>
                <a:lnTo>
                  <a:pt x="2654865" y="0"/>
                </a:lnTo>
                <a:lnTo>
                  <a:pt x="2654865" y="577433"/>
                </a:lnTo>
                <a:lnTo>
                  <a:pt x="0" y="5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9315005" y="3613957"/>
            <a:ext cx="2905107" cy="42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191919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ขออนุมัติจัดซื้อจัดจ้าง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489780" y="458470"/>
            <a:ext cx="11735034" cy="1219326"/>
            <a:chOff x="0" y="-76200"/>
            <a:chExt cx="15646712" cy="1625768"/>
          </a:xfrm>
        </p:grpSpPr>
        <p:sp>
          <p:nvSpPr>
            <p:cNvPr id="53" name="TextBox 53"/>
            <p:cNvSpPr txBox="1"/>
            <p:nvPr/>
          </p:nvSpPr>
          <p:spPr>
            <a:xfrm>
              <a:off x="14525" y="-76200"/>
              <a:ext cx="15632187" cy="774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119" dirty="0" err="1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กรณีที่มีรายการจัดซื้อจัดจ้าง</a:t>
              </a:r>
              <a:endParaRPr lang="en-US" sz="3999" spc="119" dirty="0">
                <a:solidFill>
                  <a:srgbClr val="191919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908793"/>
              <a:ext cx="15632187" cy="640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en-US" sz="2899" spc="86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วงเงินเกิน 500,000 บาท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892012" y="4300877"/>
            <a:ext cx="2540673" cy="4395821"/>
            <a:chOff x="0" y="-76200"/>
            <a:chExt cx="3387564" cy="5861095"/>
          </a:xfrm>
        </p:grpSpPr>
        <p:sp>
          <p:nvSpPr>
            <p:cNvPr id="56" name="TextBox 56"/>
            <p:cNvSpPr txBox="1"/>
            <p:nvPr/>
          </p:nvSpPr>
          <p:spPr>
            <a:xfrm>
              <a:off x="0" y="-76200"/>
              <a:ext cx="3387564" cy="57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ขออนุมัติงบประมาณ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723680"/>
              <a:ext cx="3387564" cy="506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1.</a:t>
              </a:r>
              <a:r>
                <a:rPr lang="en-US" sz="2499" u="sng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หน่วยงาน</a:t>
              </a: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บันทึกขออนุมัติงบประมาณ (ใบ1)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2. อัปโหลดไฟล์ใน CMU E-sign</a:t>
              </a:r>
            </a:p>
            <a:p>
              <a:pPr algn="ctr">
                <a:lnSpc>
                  <a:spcPts val="3749"/>
                </a:lnSpc>
              </a:pPr>
              <a:r>
                <a:rPr lang="en-US" sz="2499" spc="37">
                  <a:solidFill>
                    <a:srgbClr val="1B7A4F"/>
                  </a:solidFill>
                  <a:latin typeface="Lana" panose="00000500000000000000" pitchFamily="2" charset="-34"/>
                  <a:ea typeface="Amiko TH"/>
                  <a:cs typeface="Lana" panose="00000500000000000000" pitchFamily="2" charset="-34"/>
                  <a:sym typeface="Amiko TH"/>
                </a:rPr>
                <a:t>3.ผู้จัดทำเอกสาร/หัวหน้าขั้นต้น/คณบดี ลงนามใน CMU E-sign</a:t>
              </a:r>
            </a:p>
            <a:p>
              <a:pPr algn="ctr">
                <a:lnSpc>
                  <a:spcPts val="3749"/>
                </a:lnSpc>
              </a:pPr>
              <a:endParaRPr lang="en-US" sz="2499" spc="37">
                <a:solidFill>
                  <a:srgbClr val="1B7A4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endParaRPr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9406403" y="4268942"/>
            <a:ext cx="2517389" cy="579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1. แต่งตั้งกรรมการและจัดทำร่าง TOR+ราคากลาง ใน e-GP ปริ้นเอกสาร เสนอหัวหน้าประกาศเผยแพร่ TOR ราคากลางและร่างประกวดราคา ใน e-GP (รอวิจารณ์ ไม่น้อยกว่า 3 วันทำการ)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2.จัดทำประกวดราคาฉบับจริง จัดทำใบเสนองาน พร้อมเอกสาร ข้อ 1-3 เสนอหัวหน้า/เลขาฯ/คณบดี ลงนาม (ระยะเวลาขึ้นอยู่กับวงเงิน)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844612" y="2786888"/>
            <a:ext cx="1122908" cy="38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321">
                <a:solidFill>
                  <a:srgbClr val="000000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เจ้าหน้าที่พัสดุ</a:t>
            </a:r>
          </a:p>
        </p:txBody>
      </p:sp>
      <p:sp>
        <p:nvSpPr>
          <p:cNvPr id="60" name="AutoShape 60"/>
          <p:cNvSpPr/>
          <p:nvPr/>
        </p:nvSpPr>
        <p:spPr>
          <a:xfrm>
            <a:off x="7433111" y="3275608"/>
            <a:ext cx="6425872" cy="19050"/>
          </a:xfrm>
          <a:prstGeom prst="line">
            <a:avLst/>
          </a:prstGeom>
          <a:ln w="104775" cap="flat">
            <a:solidFill>
              <a:srgbClr val="8B7BDB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1" name="Freeform 61" descr="Gradient Wave Illustration"/>
          <p:cNvSpPr/>
          <p:nvPr/>
        </p:nvSpPr>
        <p:spPr>
          <a:xfrm rot="-1149059">
            <a:off x="-1395402" y="5539919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4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 descr="Gradient Wave Illustration"/>
          <p:cNvSpPr/>
          <p:nvPr/>
        </p:nvSpPr>
        <p:spPr>
          <a:xfrm rot="-1765158">
            <a:off x="-8196573" y="-3757323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4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797673" y="-1555190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7227" y="627093"/>
            <a:ext cx="7153830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กรณี</a:t>
            </a:r>
            <a:r>
              <a:rPr lang="th-TH" sz="6000" b="1" u="sng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มี</a:t>
            </a:r>
            <a:r>
              <a:rPr lang="th-TH" sz="6000" b="1" dirty="0">
                <a:solidFill>
                  <a:schemeClr val="bg1"/>
                </a:solidFill>
                <a:latin typeface="Lana" panose="00000500000000000000" pitchFamily="2" charset="-34"/>
                <a:cs typeface="Lana" panose="00000500000000000000" pitchFamily="2" charset="-34"/>
              </a:rPr>
              <a:t>รายการจัดซื้อจัดจ้าง</a:t>
            </a:r>
            <a:endParaRPr lang="en-US" sz="6000" b="1" dirty="0">
              <a:solidFill>
                <a:schemeClr val="bg1"/>
              </a:solidFill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grpSp>
        <p:nvGrpSpPr>
          <p:cNvPr id="12" name="Group 12"/>
          <p:cNvGrpSpPr/>
          <p:nvPr/>
        </p:nvGrpSpPr>
        <p:grpSpPr>
          <a:xfrm rot="8959574">
            <a:off x="5721043" y="-8348810"/>
            <a:ext cx="274711" cy="11053763"/>
            <a:chOff x="0" y="0"/>
            <a:chExt cx="72352" cy="2911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1">
            <a:extLst>
              <a:ext uri="{FF2B5EF4-FFF2-40B4-BE49-F238E27FC236}">
                <a16:creationId xmlns:a16="http://schemas.microsoft.com/office/drawing/2014/main" id="{D0139003-24A8-4363-A43C-4DA1A8DE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73" y="9667"/>
            <a:ext cx="96774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FD6D6D5-01F1-46FA-B4B4-A1076E43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72100"/>
            <a:ext cx="640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dient Wave Illustration"/>
          <p:cNvSpPr/>
          <p:nvPr/>
        </p:nvSpPr>
        <p:spPr>
          <a:xfrm rot="-1765158">
            <a:off x="-6889959" y="-2890427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 descr="Gradient Wave Illustration"/>
          <p:cNvSpPr/>
          <p:nvPr/>
        </p:nvSpPr>
        <p:spPr>
          <a:xfrm rot="-1149059">
            <a:off x="-734105" y="5860975"/>
            <a:ext cx="28589686" cy="6444592"/>
          </a:xfrm>
          <a:custGeom>
            <a:avLst/>
            <a:gdLst/>
            <a:ahLst/>
            <a:cxnLst/>
            <a:rect l="l" t="t" r="r" b="b"/>
            <a:pathLst>
              <a:path w="28589686" h="6444592">
                <a:moveTo>
                  <a:pt x="0" y="0"/>
                </a:moveTo>
                <a:lnTo>
                  <a:pt x="28589686" y="0"/>
                </a:lnTo>
                <a:lnTo>
                  <a:pt x="28589686" y="6444592"/>
                </a:lnTo>
                <a:lnTo>
                  <a:pt x="0" y="644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 descr="Hexagon Business Coner"/>
          <p:cNvSpPr/>
          <p:nvPr/>
        </p:nvSpPr>
        <p:spPr>
          <a:xfrm flipV="1">
            <a:off x="-857300" y="-1514208"/>
            <a:ext cx="4199136" cy="5087292"/>
          </a:xfrm>
          <a:custGeom>
            <a:avLst/>
            <a:gdLst/>
            <a:ahLst/>
            <a:cxnLst/>
            <a:rect l="l" t="t" r="r" b="b"/>
            <a:pathLst>
              <a:path w="4199136" h="5087292">
                <a:moveTo>
                  <a:pt x="0" y="5087292"/>
                </a:moveTo>
                <a:lnTo>
                  <a:pt x="4199136" y="5087292"/>
                </a:lnTo>
                <a:lnTo>
                  <a:pt x="4199136" y="0"/>
                </a:lnTo>
                <a:lnTo>
                  <a:pt x="0" y="0"/>
                </a:lnTo>
                <a:lnTo>
                  <a:pt x="0" y="50872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8" name="Freeform 8" descr="Hexagon Business Coner"/>
          <p:cNvSpPr/>
          <p:nvPr/>
        </p:nvSpPr>
        <p:spPr>
          <a:xfrm flipH="1" flipV="1">
            <a:off x="15693199" y="-1529896"/>
            <a:ext cx="4199136" cy="5087292"/>
          </a:xfrm>
          <a:custGeom>
            <a:avLst/>
            <a:gdLst/>
            <a:ahLst/>
            <a:cxnLst/>
            <a:rect l="l" t="t" r="r" b="b"/>
            <a:pathLst>
              <a:path w="4199136" h="5087292">
                <a:moveTo>
                  <a:pt x="4199136" y="5087292"/>
                </a:moveTo>
                <a:lnTo>
                  <a:pt x="0" y="5087292"/>
                </a:lnTo>
                <a:lnTo>
                  <a:pt x="0" y="0"/>
                </a:lnTo>
                <a:lnTo>
                  <a:pt x="4199136" y="0"/>
                </a:lnTo>
                <a:lnTo>
                  <a:pt x="4199136" y="50872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Lana" panose="00000500000000000000" pitchFamily="2" charset="-34"/>
              <a:cs typeface="Lana" panose="00000500000000000000" pitchFamily="2" charset="-3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362200" y="163347"/>
            <a:ext cx="14287066" cy="1121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th-TH" sz="6000" b="1" dirty="0"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การลงนามอิเล็กทรอนิกส์ ผ่าน </a:t>
            </a:r>
            <a:r>
              <a:rPr lang="en-US" sz="6000" b="1" dirty="0"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Smart Office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67412" y="2694120"/>
            <a:ext cx="3114903" cy="57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ana" panose="00000500000000000000" pitchFamily="2" charset="-34"/>
                <a:ea typeface="Amiko TH"/>
                <a:cs typeface="Lana" panose="00000500000000000000" pitchFamily="2" charset="-34"/>
                <a:sym typeface="Amiko TH"/>
              </a:rPr>
              <a:t>ใบสั่งซื้อสั่งจ้าง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6C78EE1-BC87-C0B0-7B3D-CF0F8667E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782" y="1802156"/>
            <a:ext cx="12646279" cy="372234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17BA4D0-AB06-116B-5A46-300A679D8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68014" y="1802156"/>
            <a:ext cx="9402042" cy="751098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C596CDA-9B3D-DC83-BC14-1508E8C2A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370" y="5816524"/>
            <a:ext cx="12646279" cy="41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1189</Words>
  <Application>Microsoft Office PowerPoint</Application>
  <PresentationFormat>Custom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TH SarabunPSK</vt:lpstr>
      <vt:lpstr>Calibri</vt:lpstr>
      <vt:lpstr>Lana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JONGLAK SOMRANG</cp:lastModifiedBy>
  <cp:revision>17</cp:revision>
  <dcterms:created xsi:type="dcterms:W3CDTF">2006-08-16T00:00:00Z</dcterms:created>
  <dcterms:modified xsi:type="dcterms:W3CDTF">2024-08-28T09:57:53Z</dcterms:modified>
  <dc:identifier>DAGOkLh9EUQ</dc:identifier>
</cp:coreProperties>
</file>